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09" autoAdjust="0"/>
  </p:normalViewPr>
  <p:slideViewPr>
    <p:cSldViewPr>
      <p:cViewPr varScale="1">
        <p:scale>
          <a:sx n="93" d="100"/>
          <a:sy n="93" d="100"/>
        </p:scale>
        <p:origin x="-158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77D300-019C-493E-97F6-62047199DCA6}" type="datetimeFigureOut">
              <a:rPr lang="en-US" smtClean="0"/>
              <a:pPr/>
              <a:t>5/23/2012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D6C0D0-471F-4231-B85F-C31D5733F7D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0D6C0D0-471F-4231-B85F-C31D5733F7D9}"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17A13C00-977B-4B89-A719-B81EA82F559D}" type="slidenum">
              <a:rPr lang="en-US" smtClean="0"/>
              <a:pPr/>
              <a:t>5</a:t>
            </a:fld>
            <a:endParaRPr lang="en-US" smtClean="0"/>
          </a:p>
        </p:txBody>
      </p:sp>
      <p:sp>
        <p:nvSpPr>
          <p:cNvPr id="3174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spcBef>
                <a:spcPct val="0"/>
              </a:spcBef>
            </a:pPr>
            <a:fld id="{FF89010D-8D1C-4548-967C-B706B4FAF4CD}" type="slidenum">
              <a:rPr lang="en-US" sz="1200"/>
              <a:pPr algn="r">
                <a:spcBef>
                  <a:spcPct val="0"/>
                </a:spcBef>
              </a:pPr>
              <a:t>5</a:t>
            </a:fld>
            <a:endParaRPr lang="en-US" sz="1200" dirty="0"/>
          </a:p>
        </p:txBody>
      </p:sp>
      <p:sp>
        <p:nvSpPr>
          <p:cNvPr id="31748" name="Rectangle 2"/>
          <p:cNvSpPr>
            <a:spLocks noGrp="1" noRot="1" noChangeAspect="1" noChangeArrowheads="1" noTextEdit="1"/>
          </p:cNvSpPr>
          <p:nvPr>
            <p:ph type="sldImg"/>
          </p:nvPr>
        </p:nvSpPr>
        <p:spPr>
          <a:solidFill>
            <a:srgbClr val="FFFFFF"/>
          </a:solidFill>
          <a:ln/>
        </p:spPr>
      </p:sp>
      <p:sp>
        <p:nvSpPr>
          <p:cNvPr id="31749" name="Rectangle 3"/>
          <p:cNvSpPr>
            <a:spLocks noGrp="1" noChangeArrowheads="1"/>
          </p:cNvSpPr>
          <p:nvPr>
            <p:ph type="body" idx="1"/>
          </p:nvPr>
        </p:nvSpPr>
        <p:spPr>
          <a:solidFill>
            <a:srgbClr val="FFFFFF"/>
          </a:solidFill>
          <a:ln>
            <a:solidFill>
              <a:srgbClr val="000000"/>
            </a:solidFill>
          </a:ln>
        </p:spPr>
        <p:txBody>
          <a:bodyPr lIns="91427" tIns="45715" rIns="91427" bIns="45715"/>
          <a:lstStyle/>
          <a:p>
            <a:pPr marL="227000" indent="-227000"/>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A2DCA1-E823-4919-914C-48921E1A424E}" type="slidenum">
              <a:rPr lang="en-US" smtClean="0"/>
              <a:pPr/>
              <a:t>11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53D360-EF22-4EEE-932B-7949B71196BB}" type="slidenum">
              <a:rPr lang="en-US"/>
              <a:pPr/>
              <a:t>12</a:t>
            </a:fld>
            <a:endParaRPr lang="en-US"/>
          </a:p>
        </p:txBody>
      </p:sp>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F40F86-48A8-4E5A-A2A0-E86F3C10E102}" type="slidenum">
              <a:rPr lang="en-US"/>
              <a:pPr/>
              <a:t>13</a:t>
            </a:fld>
            <a:endParaRPr lang="en-US"/>
          </a:p>
        </p:txBody>
      </p:sp>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17A13C00-977B-4B89-A719-B81EA82F559D}" type="slidenum">
              <a:rPr lang="en-US" smtClean="0"/>
              <a:pPr/>
              <a:t>54</a:t>
            </a:fld>
            <a:endParaRPr lang="en-US" smtClean="0"/>
          </a:p>
        </p:txBody>
      </p:sp>
      <p:sp>
        <p:nvSpPr>
          <p:cNvPr id="3174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spcBef>
                <a:spcPct val="0"/>
              </a:spcBef>
            </a:pPr>
            <a:fld id="{FF89010D-8D1C-4548-967C-B706B4FAF4CD}" type="slidenum">
              <a:rPr lang="en-US" sz="1200"/>
              <a:pPr algn="r">
                <a:spcBef>
                  <a:spcPct val="0"/>
                </a:spcBef>
              </a:pPr>
              <a:t>54</a:t>
            </a:fld>
            <a:endParaRPr lang="en-US" sz="1200" dirty="0"/>
          </a:p>
        </p:txBody>
      </p:sp>
      <p:sp>
        <p:nvSpPr>
          <p:cNvPr id="31748" name="Rectangle 2"/>
          <p:cNvSpPr>
            <a:spLocks noGrp="1" noRot="1" noChangeAspect="1" noChangeArrowheads="1" noTextEdit="1"/>
          </p:cNvSpPr>
          <p:nvPr>
            <p:ph type="sldImg"/>
          </p:nvPr>
        </p:nvSpPr>
        <p:spPr>
          <a:solidFill>
            <a:srgbClr val="FFFFFF"/>
          </a:solidFill>
          <a:ln/>
        </p:spPr>
      </p:sp>
      <p:sp>
        <p:nvSpPr>
          <p:cNvPr id="31749" name="Rectangle 3"/>
          <p:cNvSpPr>
            <a:spLocks noGrp="1" noChangeArrowheads="1"/>
          </p:cNvSpPr>
          <p:nvPr>
            <p:ph type="body" idx="1"/>
          </p:nvPr>
        </p:nvSpPr>
        <p:spPr>
          <a:solidFill>
            <a:srgbClr val="FFFFFF"/>
          </a:solidFill>
          <a:ln>
            <a:solidFill>
              <a:srgbClr val="000000"/>
            </a:solidFill>
          </a:ln>
        </p:spPr>
        <p:txBody>
          <a:bodyPr lIns="91427" tIns="45715" rIns="91427" bIns="45715"/>
          <a:lstStyle/>
          <a:p>
            <a:pPr marL="227000" indent="-227000"/>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7FA524-44F0-41DA-A7F6-08B1EEEFA7DB}" type="slidenum">
              <a:rPr lang="en-US"/>
              <a:pPr/>
              <a:t>58</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2A2B61-F050-4E75-8CCB-00965E904B72}" type="slidenum">
              <a:rPr lang="en-US"/>
              <a:pPr/>
              <a:t>60</a:t>
            </a:fld>
            <a:endParaRPr lang="en-US"/>
          </a:p>
        </p:txBody>
      </p:sp>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920E3A-0FC8-4F08-BD56-FD0D0BA59A2B}" type="datetimeFigureOut">
              <a:rPr lang="en-US" smtClean="0"/>
              <a:pPr/>
              <a:t>5/23/2012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920E3A-0FC8-4F08-BD56-FD0D0BA59A2B}" type="datetimeFigureOut">
              <a:rPr lang="en-US" smtClean="0"/>
              <a:pPr/>
              <a:t>5/23/2012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920E3A-0FC8-4F08-BD56-FD0D0BA59A2B}" type="datetimeFigureOut">
              <a:rPr lang="en-US" smtClean="0"/>
              <a:pPr/>
              <a:t>5/23/2012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80305030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80305030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80305030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80305030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80305030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0305030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Blank">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Click to edit Master title style</a:t>
            </a:r>
            <a:endParaRPr lang="en-US"/>
          </a:p>
        </p:txBody>
      </p:sp>
      <p:sp>
        <p:nvSpPr>
          <p:cNvPr id="20" name="Content Placeholder 19"/>
          <p:cNvSpPr>
            <a:spLocks noGrp="1"/>
          </p:cNvSpPr>
          <p:nvPr>
            <p:ph sz="quarter" idx="13"/>
          </p:nvPr>
        </p:nvSpPr>
        <p:spPr>
          <a:xfrm>
            <a:off x="268288" y="1066801"/>
            <a:ext cx="8549141" cy="50945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0305030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920E3A-0FC8-4F08-BD56-FD0D0BA59A2B}" type="datetimeFigureOut">
              <a:rPr lang="en-US" smtClean="0"/>
              <a:pPr/>
              <a:t>5/23/2012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920E3A-0FC8-4F08-BD56-FD0D0BA59A2B}" type="datetimeFigureOut">
              <a:rPr lang="en-US" smtClean="0"/>
              <a:pPr/>
              <a:t>5/23/2012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920E3A-0FC8-4F08-BD56-FD0D0BA59A2B}" type="datetimeFigureOut">
              <a:rPr lang="en-US" smtClean="0"/>
              <a:pPr/>
              <a:t>5/23/2012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920E3A-0FC8-4F08-BD56-FD0D0BA59A2B}" type="datetimeFigureOut">
              <a:rPr lang="en-US" smtClean="0"/>
              <a:pPr/>
              <a:t>5/23/2012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920E3A-0FC8-4F08-BD56-FD0D0BA59A2B}" type="datetimeFigureOut">
              <a:rPr lang="en-US" smtClean="0"/>
              <a:pPr/>
              <a:t>5/23/2012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920E3A-0FC8-4F08-BD56-FD0D0BA59A2B}" type="datetimeFigureOut">
              <a:rPr lang="en-US" smtClean="0"/>
              <a:pPr/>
              <a:t>5/23/2012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920E3A-0FC8-4F08-BD56-FD0D0BA59A2B}" type="datetimeFigureOut">
              <a:rPr lang="en-US" smtClean="0"/>
              <a:pPr/>
              <a:t>5/23/2012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920E3A-0FC8-4F08-BD56-FD0D0BA59A2B}" type="datetimeFigureOut">
              <a:rPr lang="en-US" smtClean="0"/>
              <a:pPr/>
              <a:t>5/23/2012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0B0253-DBA6-461E-99EE-504626B5637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920E3A-0FC8-4F08-BD56-FD0D0BA59A2B}" type="datetimeFigureOut">
              <a:rPr lang="en-US" smtClean="0"/>
              <a:pPr/>
              <a:t>5/23/2012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0253-DBA6-461E-99EE-504626B5637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irs.gov/businesses/article/0,,id=183646,00.html" TargetMode="External"/><Relationship Id="rId2" Type="http://schemas.openxmlformats.org/officeDocument/2006/relationships/hyperlink" Target="http://www.irs.gov/businesses/article/0,,id=139357,00.html" TargetMode="External"/><Relationship Id="rId1" Type="http://schemas.openxmlformats.org/officeDocument/2006/relationships/slideLayout" Target="../slideLayouts/slideLayout2.xml"/><Relationship Id="rId5" Type="http://schemas.openxmlformats.org/officeDocument/2006/relationships/hyperlink" Target="http://www.irs.gov/businesses/article/0,,id=97387,00.html" TargetMode="External"/><Relationship Id="rId4" Type="http://schemas.openxmlformats.org/officeDocument/2006/relationships/hyperlink" Target="http://www.irs.gov/businesses/article/0,,id=181391,00.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Uncertain Tax Positions – UTP</a:t>
            </a:r>
            <a:br>
              <a:rPr lang="en-US" dirty="0" smtClean="0"/>
            </a:br>
            <a:r>
              <a:rPr lang="en-US" dirty="0" smtClean="0"/>
              <a:t/>
            </a:r>
            <a:br>
              <a:rPr lang="en-US" dirty="0" smtClean="0"/>
            </a:br>
            <a:r>
              <a:rPr lang="en-US" dirty="0" smtClean="0"/>
              <a:t/>
            </a:r>
            <a:br>
              <a:rPr lang="en-US" dirty="0" smtClean="0"/>
            </a:br>
            <a:endParaRPr lang="en-US" sz="1200" dirty="0"/>
          </a:p>
        </p:txBody>
      </p:sp>
      <p:sp>
        <p:nvSpPr>
          <p:cNvPr id="4" name="Slide Number Placeholder 3"/>
          <p:cNvSpPr>
            <a:spLocks noGrp="1"/>
          </p:cNvSpPr>
          <p:nvPr>
            <p:ph type="sldNum" sz="quarter" idx="12"/>
          </p:nvPr>
        </p:nvSpPr>
        <p:spPr/>
        <p:txBody>
          <a:bodyPr/>
          <a:lstStyle/>
          <a:p>
            <a:fld id="{2E37A29B-7A0D-4325-8A32-34D43336FAD5}"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63538"/>
            <a:ext cx="8532813" cy="612775"/>
          </a:xfrm>
        </p:spPr>
        <p:txBody>
          <a:bodyPr>
            <a:normAutofit fontScale="90000"/>
          </a:bodyPr>
          <a:lstStyle/>
          <a:p>
            <a:r>
              <a:rPr lang="en-US" dirty="0" smtClean="0"/>
              <a:t>CAP </a:t>
            </a:r>
            <a:r>
              <a:rPr lang="en-US" dirty="0" err="1" smtClean="0"/>
              <a:t>MOU</a:t>
            </a:r>
            <a:r>
              <a:rPr lang="en-US" dirty="0" smtClean="0"/>
              <a:t> – Finalizing Review</a:t>
            </a:r>
            <a:endParaRPr lang="en-US" dirty="0"/>
          </a:p>
        </p:txBody>
      </p:sp>
      <p:sp>
        <p:nvSpPr>
          <p:cNvPr id="3" name="Content Placeholder 2"/>
          <p:cNvSpPr>
            <a:spLocks noGrp="1"/>
          </p:cNvSpPr>
          <p:nvPr>
            <p:ph sz="quarter" idx="13"/>
          </p:nvPr>
        </p:nvSpPr>
        <p:spPr>
          <a:xfrm>
            <a:off x="293688" y="1066801"/>
            <a:ext cx="7948611" cy="823302"/>
          </a:xfrm>
        </p:spPr>
        <p:txBody>
          <a:bodyPr/>
          <a:lstStyle/>
          <a:p>
            <a:pPr>
              <a:spcBef>
                <a:spcPts val="600"/>
              </a:spcBef>
              <a:buNone/>
            </a:pPr>
            <a:r>
              <a:rPr lang="en-US" dirty="0" smtClean="0"/>
              <a:t>If Agreed – Closing Agreement</a:t>
            </a:r>
          </a:p>
          <a:p>
            <a:pPr>
              <a:spcBef>
                <a:spcPts val="600"/>
              </a:spcBef>
              <a:buNone/>
            </a:pPr>
            <a:endParaRPr lang="en-US" dirty="0" smtClean="0"/>
          </a:p>
        </p:txBody>
      </p:sp>
      <p:sp>
        <p:nvSpPr>
          <p:cNvPr id="4" name="Footer Placeholder 5"/>
          <p:cNvSpPr txBox="1">
            <a:spLocks/>
          </p:cNvSpPr>
          <p:nvPr/>
        </p:nvSpPr>
        <p:spPr bwMode="auto">
          <a:xfrm>
            <a:off x="1873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Compliance</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Assurance Process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10</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4" name="Content Placeholder 2"/>
          <p:cNvSpPr txBox="1">
            <a:spLocks/>
          </p:cNvSpPr>
          <p:nvPr/>
        </p:nvSpPr>
        <p:spPr bwMode="auto">
          <a:xfrm>
            <a:off x="277813" y="2324101"/>
            <a:ext cx="8840787" cy="1815882"/>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lang="en-US" sz="2000" b="1" kern="0" dirty="0" smtClean="0">
                <a:latin typeface="+mn-lt"/>
              </a:rPr>
              <a:t>Termination Cap</a:t>
            </a:r>
            <a:endParaRPr kumimoji="0" lang="en-US" sz="2000" b="1" i="0" u="none" strike="noStrike" kern="0" cap="none" spc="0" normalizeH="0" baseline="0" noProof="0" dirty="0" smtClean="0">
              <a:ln>
                <a:noFill/>
              </a:ln>
              <a:solidFill>
                <a:schemeClr val="tx1"/>
              </a:solidFill>
              <a:effectLst/>
              <a:uLnTx/>
              <a:uFillTx/>
              <a:latin typeface="+mn-lt"/>
              <a:ea typeface="+mn-ea"/>
              <a:cs typeface="+mn-cs"/>
            </a:endParaRP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IRS Can Terminate If the Decide Taxpayer Has</a:t>
            </a:r>
            <a:r>
              <a:rPr kumimoji="0" lang="en-US" sz="1800" b="0" i="0" u="none" strike="noStrike" kern="0" cap="none" spc="0" normalizeH="0" noProof="0" dirty="0" smtClean="0">
                <a:ln>
                  <a:noFill/>
                </a:ln>
                <a:solidFill>
                  <a:schemeClr val="tx1"/>
                </a:solidFill>
                <a:effectLst/>
                <a:uLnTx/>
                <a:uFillTx/>
                <a:latin typeface="+mn-lt"/>
              </a:rPr>
              <a:t> Not Adhered To Terms Of </a:t>
            </a:r>
            <a:r>
              <a:rPr kumimoji="0" lang="en-US" sz="1800" b="0" i="0" u="none" strike="noStrike" kern="0" cap="none" spc="0" normalizeH="0" noProof="0" dirty="0" err="1" smtClean="0">
                <a:ln>
                  <a:noFill/>
                </a:ln>
                <a:solidFill>
                  <a:schemeClr val="tx1"/>
                </a:solidFill>
                <a:effectLst/>
                <a:uLnTx/>
                <a:uFillTx/>
                <a:latin typeface="+mn-lt"/>
              </a:rPr>
              <a:t>MOU</a:t>
            </a:r>
            <a:endParaRPr kumimoji="0" lang="en-US" sz="1800" b="0" i="0" u="none" strike="noStrike" kern="0" cap="none" spc="0" normalizeH="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Taxpayer May Terminate Any Time</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endParaRPr kumimoji="0" lang="en-US" sz="18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
        <p:nvSpPr>
          <p:cNvPr id="7" name="Content Placeholder 2"/>
          <p:cNvSpPr txBox="1">
            <a:spLocks/>
          </p:cNvSpPr>
          <p:nvPr/>
        </p:nvSpPr>
        <p:spPr bwMode="auto">
          <a:xfrm>
            <a:off x="290513" y="1689101"/>
            <a:ext cx="7948611" cy="823302"/>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600"/>
              </a:spcBef>
              <a:spcAft>
                <a:spcPts val="300"/>
              </a:spcAft>
              <a:buClr>
                <a:schemeClr val="bg1"/>
              </a:buClr>
              <a:buSzPct val="25000"/>
              <a:buFont typeface="Times" pitchFamily="18" charset="0"/>
              <a:buNone/>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If </a:t>
            </a:r>
            <a:r>
              <a:rPr kumimoji="0" lang="en-US" sz="2000" b="1" i="0" u="none" strike="noStrike" kern="0" cap="none" spc="0" normalizeH="0" baseline="0" noProof="0" dirty="0" err="1" smtClean="0">
                <a:ln>
                  <a:noFill/>
                </a:ln>
                <a:solidFill>
                  <a:schemeClr val="tx1"/>
                </a:solidFill>
                <a:effectLst/>
                <a:uLnTx/>
                <a:uFillTx/>
                <a:latin typeface="+mn-lt"/>
                <a:ea typeface="+mn-ea"/>
                <a:cs typeface="+mn-cs"/>
              </a:rPr>
              <a:t>Unagreed</a:t>
            </a:r>
            <a:r>
              <a:rPr kumimoji="0" lang="en-US" sz="2000" b="1" i="0" u="none" strike="noStrike" kern="0" cap="none" spc="0" normalizeH="0" baseline="0" noProof="0" dirty="0" smtClean="0">
                <a:ln>
                  <a:noFill/>
                </a:ln>
                <a:solidFill>
                  <a:schemeClr val="tx1"/>
                </a:solidFill>
                <a:effectLst/>
                <a:uLnTx/>
                <a:uFillTx/>
                <a:latin typeface="+mn-lt"/>
                <a:ea typeface="+mn-ea"/>
                <a:cs typeface="+mn-cs"/>
              </a:rPr>
              <a:t> – Fast Track Settlement</a:t>
            </a:r>
          </a:p>
          <a:p>
            <a:pPr marL="0" marR="0" lvl="0" indent="0" algn="l" defTabSz="914400" rtl="0" eaLnBrk="0" fontAlgn="base" latinLnBrk="0" hangingPunct="0">
              <a:lnSpc>
                <a:spcPct val="100000"/>
              </a:lnSpc>
              <a:spcBef>
                <a:spcPts val="600"/>
              </a:spcBef>
              <a:spcAft>
                <a:spcPts val="300"/>
              </a:spcAft>
              <a:buClr>
                <a:schemeClr val="bg1"/>
              </a:buClr>
              <a:buSzPct val="25000"/>
              <a:buFont typeface="Times" pitchFamily="18" charset="0"/>
              <a:buNone/>
              <a:tabLst/>
              <a:defRPr/>
            </a:pPr>
            <a:endParaRPr kumimoji="0" lang="en-US"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Pre-Filing Agreements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420100" y="6499225"/>
            <a:ext cx="609600" cy="244475"/>
          </a:xfrm>
          <a:prstGeom prst="rect">
            <a:avLst/>
          </a:prstGeom>
        </p:spPr>
        <p:txBody>
          <a:bodyPr/>
          <a:lstStyle/>
          <a:p>
            <a:fld id="{9A116E34-80DB-44C0-9FED-B2C15577C186}" type="slidenum">
              <a:rPr lang="en-US"/>
              <a:pPr/>
              <a:t>12</a:t>
            </a:fld>
            <a:endParaRPr lang="en-US"/>
          </a:p>
        </p:txBody>
      </p:sp>
      <p:sp>
        <p:nvSpPr>
          <p:cNvPr id="279554" name="Rectangle 2"/>
          <p:cNvSpPr>
            <a:spLocks noGrp="1" noChangeArrowheads="1"/>
          </p:cNvSpPr>
          <p:nvPr>
            <p:ph type="title"/>
          </p:nvPr>
        </p:nvSpPr>
        <p:spPr/>
        <p:txBody>
          <a:bodyPr/>
          <a:lstStyle/>
          <a:p>
            <a:r>
              <a:rPr lang="en-US" sz="2800" dirty="0" smtClean="0"/>
              <a:t>Pre-filing </a:t>
            </a:r>
            <a:r>
              <a:rPr lang="en-US" sz="2800" dirty="0"/>
              <a:t>Agreements (PFA) Rev. Proc. 2009-14  </a:t>
            </a:r>
            <a:r>
              <a:rPr lang="en-US" sz="2800" dirty="0" smtClean="0"/>
              <a:t> </a:t>
            </a:r>
            <a:endParaRPr lang="en-US" sz="2800" dirty="0"/>
          </a:p>
        </p:txBody>
      </p:sp>
      <p:sp>
        <p:nvSpPr>
          <p:cNvPr id="279555" name="Rectangle 3"/>
          <p:cNvSpPr>
            <a:spLocks noGrp="1" noChangeArrowheads="1"/>
          </p:cNvSpPr>
          <p:nvPr>
            <p:ph type="body" idx="1"/>
          </p:nvPr>
        </p:nvSpPr>
        <p:spPr/>
        <p:txBody>
          <a:bodyPr/>
          <a:lstStyle/>
          <a:p>
            <a:r>
              <a:rPr lang="en-US" sz="2200" dirty="0" smtClean="0"/>
              <a:t>PFA involves </a:t>
            </a:r>
            <a:r>
              <a:rPr lang="en-US" sz="2200" dirty="0"/>
              <a:t>an audit of an issue by an </a:t>
            </a:r>
            <a:r>
              <a:rPr lang="en-US" sz="2200" dirty="0" smtClean="0"/>
              <a:t>IRS agent/team</a:t>
            </a:r>
          </a:p>
          <a:p>
            <a:pPr lvl="1"/>
            <a:r>
              <a:rPr lang="en-US" sz="2200" dirty="0" smtClean="0"/>
              <a:t>Issue audited before it is placed on a tax return</a:t>
            </a:r>
          </a:p>
          <a:p>
            <a:pPr lvl="1"/>
            <a:r>
              <a:rPr lang="en-US" sz="2200" dirty="0" smtClean="0"/>
              <a:t>Process culminates with </a:t>
            </a:r>
            <a:r>
              <a:rPr lang="en-US" sz="2200" dirty="0"/>
              <a:t>the execution of a closing </a:t>
            </a:r>
            <a:r>
              <a:rPr lang="en-US" sz="2200" dirty="0" smtClean="0"/>
              <a:t>agreement between </a:t>
            </a:r>
            <a:r>
              <a:rPr lang="en-US" sz="2200" dirty="0"/>
              <a:t>the taxpayer and the IRS.</a:t>
            </a:r>
          </a:p>
          <a:p>
            <a:r>
              <a:rPr lang="en-US" sz="2200" dirty="0"/>
              <a:t>Encourages taxpayers to request consideration of an issue </a:t>
            </a:r>
            <a:r>
              <a:rPr lang="en-US" sz="2200" u="sng" dirty="0"/>
              <a:t>before</a:t>
            </a:r>
            <a:r>
              <a:rPr lang="en-US" sz="2200" dirty="0"/>
              <a:t> the tax return is filed</a:t>
            </a:r>
          </a:p>
          <a:p>
            <a:r>
              <a:rPr lang="en-US" sz="2200" dirty="0"/>
              <a:t>All taxpayers under the jurisdiction of </a:t>
            </a:r>
            <a:r>
              <a:rPr lang="en-US" sz="2200" dirty="0" smtClean="0"/>
              <a:t>LB&amp;I </a:t>
            </a:r>
            <a:r>
              <a:rPr lang="en-US" sz="2200" dirty="0"/>
              <a:t>(</a:t>
            </a:r>
            <a:r>
              <a:rPr lang="en-US" sz="2200" dirty="0" smtClean="0"/>
              <a:t>Large Business &amp; International </a:t>
            </a:r>
            <a:r>
              <a:rPr lang="en-US" sz="2200" dirty="0"/>
              <a:t>Division) are </a:t>
            </a:r>
            <a:r>
              <a:rPr lang="en-US" sz="2200" dirty="0" smtClean="0"/>
              <a:t>eligible</a:t>
            </a:r>
            <a:endParaRPr lang="en-US" sz="2200" dirty="0"/>
          </a:p>
          <a:p>
            <a:r>
              <a:rPr lang="en-US" sz="2200" dirty="0"/>
              <a:t>Goals of the program</a:t>
            </a:r>
          </a:p>
          <a:p>
            <a:pPr lvl="1"/>
            <a:r>
              <a:rPr lang="en-US" sz="2200" dirty="0"/>
              <a:t>Reduce post-filing examination</a:t>
            </a:r>
          </a:p>
          <a:p>
            <a:pPr lvl="1"/>
            <a:r>
              <a:rPr lang="en-US" sz="2200" dirty="0"/>
              <a:t>Provide a level of certainty to a transaction or activity</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420100" y="6499225"/>
            <a:ext cx="609600" cy="244475"/>
          </a:xfrm>
          <a:prstGeom prst="rect">
            <a:avLst/>
          </a:prstGeom>
        </p:spPr>
        <p:txBody>
          <a:bodyPr/>
          <a:lstStyle/>
          <a:p>
            <a:fld id="{527ADAE6-5637-4DB9-BE46-AAE9DBF9219C}" type="slidenum">
              <a:rPr lang="en-US"/>
              <a:pPr/>
              <a:t>13</a:t>
            </a:fld>
            <a:endParaRPr lang="en-US"/>
          </a:p>
        </p:txBody>
      </p:sp>
      <p:sp>
        <p:nvSpPr>
          <p:cNvPr id="284674" name="Rectangle 2"/>
          <p:cNvSpPr>
            <a:spLocks noGrp="1" noChangeArrowheads="1"/>
          </p:cNvSpPr>
          <p:nvPr>
            <p:ph type="title"/>
          </p:nvPr>
        </p:nvSpPr>
        <p:spPr/>
        <p:txBody>
          <a:bodyPr/>
          <a:lstStyle/>
          <a:p>
            <a:r>
              <a:rPr lang="en-US" dirty="0"/>
              <a:t>PFA </a:t>
            </a:r>
            <a:r>
              <a:rPr lang="en-US" dirty="0" smtClean="0"/>
              <a:t>Criteria</a:t>
            </a:r>
            <a:endParaRPr lang="en-US" dirty="0"/>
          </a:p>
        </p:txBody>
      </p:sp>
      <p:sp>
        <p:nvSpPr>
          <p:cNvPr id="284675" name="Rectangle 3"/>
          <p:cNvSpPr>
            <a:spLocks noGrp="1" noChangeArrowheads="1"/>
          </p:cNvSpPr>
          <p:nvPr>
            <p:ph type="body" idx="1"/>
          </p:nvPr>
        </p:nvSpPr>
        <p:spPr/>
        <p:txBody>
          <a:bodyPr/>
          <a:lstStyle/>
          <a:p>
            <a:r>
              <a:rPr lang="en-US" sz="2200" dirty="0"/>
              <a:t>Criteria for selection</a:t>
            </a:r>
          </a:p>
          <a:p>
            <a:pPr lvl="1"/>
            <a:r>
              <a:rPr lang="en-US" sz="2200" dirty="0"/>
              <a:t>Eligible </a:t>
            </a:r>
            <a:r>
              <a:rPr lang="en-US" sz="2200" dirty="0" smtClean="0"/>
              <a:t>issue – presumption is that issue is eligible unless explicitly excluded</a:t>
            </a:r>
            <a:endParaRPr lang="en-US" sz="2200" dirty="0"/>
          </a:p>
          <a:p>
            <a:pPr lvl="1"/>
            <a:r>
              <a:rPr lang="en-US" sz="2200" dirty="0"/>
              <a:t>Availability of </a:t>
            </a:r>
            <a:r>
              <a:rPr lang="en-US" sz="2200" dirty="0" smtClean="0"/>
              <a:t>IRS </a:t>
            </a:r>
            <a:r>
              <a:rPr lang="en-US" sz="2200" dirty="0"/>
              <a:t>resources</a:t>
            </a:r>
          </a:p>
          <a:p>
            <a:pPr lvl="1"/>
            <a:r>
              <a:rPr lang="en-US" sz="2200" dirty="0" smtClean="0"/>
              <a:t>Little likelihood </a:t>
            </a:r>
            <a:r>
              <a:rPr lang="en-US" sz="2200" dirty="0"/>
              <a:t>of resulting “whipsaw” position</a:t>
            </a:r>
          </a:p>
          <a:p>
            <a:pPr lvl="1"/>
            <a:r>
              <a:rPr lang="en-US" sz="2200" dirty="0" smtClean="0"/>
              <a:t>Sufficiency of time remaining before return due date</a:t>
            </a:r>
            <a:endParaRPr lang="en-US" sz="2200" dirty="0"/>
          </a:p>
          <a:p>
            <a:pPr lvl="1"/>
            <a:r>
              <a:rPr lang="en-US" sz="2200" dirty="0"/>
              <a:t>Probability of resolving </a:t>
            </a:r>
            <a:r>
              <a:rPr lang="en-US" sz="2200" dirty="0" smtClean="0"/>
              <a:t>issue prior </a:t>
            </a:r>
            <a:r>
              <a:rPr lang="en-US" sz="2200" dirty="0"/>
              <a:t>to </a:t>
            </a:r>
            <a:r>
              <a:rPr lang="en-US" sz="2200" dirty="0" smtClean="0"/>
              <a:t>return filing</a:t>
            </a:r>
          </a:p>
          <a:p>
            <a:pPr lvl="1"/>
            <a:r>
              <a:rPr lang="en-US" sz="2200" dirty="0" smtClean="0"/>
              <a:t>Either party may withdraw from a PFA</a:t>
            </a:r>
            <a:endParaRPr lang="en-US" sz="2200" dirty="0"/>
          </a:p>
          <a:p>
            <a:r>
              <a:rPr lang="en-US" sz="2200" dirty="0"/>
              <a:t>There is no appeal to IRS decision not to take a taxpayer into PFA program</a:t>
            </a:r>
          </a:p>
          <a:p>
            <a:r>
              <a:rPr lang="en-US" sz="2200" dirty="0"/>
              <a:t>User fees – $50,000 per </a:t>
            </a:r>
            <a:r>
              <a:rPr lang="en-US" sz="2200" dirty="0" smtClean="0"/>
              <a:t>issue</a:t>
            </a:r>
            <a:endParaRPr lang="en-US" sz="22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4" name="Text Box 4"/>
          <p:cNvSpPr txBox="1">
            <a:spLocks noChangeArrowheads="1"/>
          </p:cNvSpPr>
          <p:nvPr/>
        </p:nvSpPr>
        <p:spPr bwMode="auto">
          <a:xfrm>
            <a:off x="3451225" y="1425575"/>
            <a:ext cx="4297363" cy="1457325"/>
          </a:xfrm>
          <a:prstGeom prst="rect">
            <a:avLst/>
          </a:prstGeom>
          <a:noFill/>
          <a:ln w="9525" algn="ctr">
            <a:noFill/>
            <a:miter lim="800000"/>
            <a:headEnd/>
            <a:tailEnd/>
          </a:ln>
          <a:effectLst/>
        </p:spPr>
        <p:txBody>
          <a:bodyPr>
            <a:spAutoFit/>
          </a:bodyPr>
          <a:lstStyle/>
          <a:p>
            <a:pPr>
              <a:lnSpc>
                <a:spcPct val="90000"/>
              </a:lnSpc>
              <a:spcBef>
                <a:spcPct val="50000"/>
              </a:spcBef>
              <a:spcAft>
                <a:spcPct val="15000"/>
              </a:spcAft>
              <a:buFontTx/>
              <a:buNone/>
            </a:pPr>
            <a:r>
              <a:rPr lang="en-US" sz="3600">
                <a:solidFill>
                  <a:schemeClr val="bg1"/>
                </a:solidFill>
              </a:rPr>
              <a:t>Private Letter Rulings</a:t>
            </a:r>
          </a:p>
          <a:p>
            <a:pPr>
              <a:lnSpc>
                <a:spcPct val="110000"/>
              </a:lnSpc>
              <a:spcBef>
                <a:spcPct val="50000"/>
              </a:spcBef>
              <a:spcAft>
                <a:spcPct val="15000"/>
              </a:spcAft>
              <a:buFontTx/>
              <a:buNone/>
            </a:pPr>
            <a:r>
              <a:rPr lang="en-US" sz="1700">
                <a:solidFill>
                  <a:schemeClr val="bg1"/>
                </a:solidFill>
                <a:latin typeface="Arial" charset="0"/>
              </a:rPr>
              <a:t>Susan E. Seabrook	</a:t>
            </a:r>
          </a:p>
          <a:p>
            <a:pPr>
              <a:lnSpc>
                <a:spcPct val="80000"/>
              </a:lnSpc>
              <a:spcBef>
                <a:spcPct val="50000"/>
              </a:spcBef>
              <a:spcAft>
                <a:spcPct val="15000"/>
              </a:spcAft>
              <a:buFontTx/>
              <a:buNone/>
            </a:pPr>
            <a:endParaRPr lang="en-US" sz="1700">
              <a:solidFill>
                <a:schemeClr val="bg1"/>
              </a:solidFill>
              <a:latin typeface="Arial" charset="0"/>
            </a:endParaRPr>
          </a:p>
        </p:txBody>
      </p:sp>
      <p:sp>
        <p:nvSpPr>
          <p:cNvPr id="5" name="Title 4"/>
          <p:cNvSpPr>
            <a:spLocks noGrp="1"/>
          </p:cNvSpPr>
          <p:nvPr>
            <p:ph type="ctrTitle"/>
          </p:nvPr>
        </p:nvSpPr>
        <p:spPr/>
        <p:txBody>
          <a:bodyPr/>
          <a:lstStyle/>
          <a:p>
            <a:r>
              <a:rPr lang="en-US" dirty="0" smtClean="0"/>
              <a:t>PRIVATE LETTER RULINGS</a:t>
            </a:r>
            <a:endParaRPr lang="en-US" dirty="0"/>
          </a:p>
        </p:txBody>
      </p:sp>
      <p:sp>
        <p:nvSpPr>
          <p:cNvPr id="6" name="Subtitle 5"/>
          <p:cNvSpPr>
            <a:spLocks noGrp="1"/>
          </p:cNvSpPr>
          <p:nvPr>
            <p:ph type="subTitle" idx="1"/>
          </p:nvPr>
        </p:nvSpPr>
        <p:spPr/>
        <p:txBody>
          <a:bodyPr/>
          <a:lstStyle/>
          <a:p>
            <a:r>
              <a:rPr lang="en-US" dirty="0" smtClean="0">
                <a:solidFill>
                  <a:schemeClr val="tx1"/>
                </a:solidFill>
              </a:rPr>
              <a:t>Susan E. Seabrook</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Text Box 2"/>
          <p:cNvSpPr txBox="1">
            <a:spLocks noChangeArrowheads="1"/>
          </p:cNvSpPr>
          <p:nvPr/>
        </p:nvSpPr>
        <p:spPr bwMode="auto">
          <a:xfrm>
            <a:off x="136525" y="1692275"/>
            <a:ext cx="1106488" cy="4875213"/>
          </a:xfrm>
          <a:prstGeom prst="rect">
            <a:avLst/>
          </a:prstGeom>
          <a:noFill/>
          <a:ln w="9525" algn="ctr">
            <a:noFill/>
            <a:miter lim="800000"/>
            <a:headEnd/>
            <a:tailEnd/>
          </a:ln>
          <a:effectLst/>
        </p:spPr>
        <p:txBody>
          <a:bodyPr>
            <a:spAutoFit/>
          </a:bodyPr>
          <a:lstStyle/>
          <a:p>
            <a:pPr marL="342900" indent="-342900">
              <a:lnSpc>
                <a:spcPct val="195000"/>
              </a:lnSpc>
              <a:spcBef>
                <a:spcPct val="0"/>
              </a:spcBef>
              <a:buFontTx/>
              <a:buNone/>
            </a:pPr>
            <a:r>
              <a:rPr lang="en-US" sz="1100" baseline="30000">
                <a:solidFill>
                  <a:srgbClr val="F8F8F8"/>
                </a:solidFill>
                <a:latin typeface="Arial" charset="0"/>
              </a:rPr>
              <a:t>Beijing</a:t>
            </a:r>
          </a:p>
          <a:p>
            <a:pPr marL="342900" indent="-342900">
              <a:lnSpc>
                <a:spcPct val="195000"/>
              </a:lnSpc>
              <a:spcBef>
                <a:spcPct val="0"/>
              </a:spcBef>
              <a:buFontTx/>
              <a:buNone/>
            </a:pPr>
            <a:r>
              <a:rPr lang="en-US" sz="1100" baseline="30000">
                <a:solidFill>
                  <a:srgbClr val="F8F8F8"/>
                </a:solidFill>
                <a:latin typeface="Arial" charset="0"/>
              </a:rPr>
              <a:t>Boston</a:t>
            </a:r>
          </a:p>
          <a:p>
            <a:pPr marL="342900" indent="-342900">
              <a:lnSpc>
                <a:spcPct val="195000"/>
              </a:lnSpc>
              <a:spcBef>
                <a:spcPct val="0"/>
              </a:spcBef>
              <a:buFontTx/>
              <a:buNone/>
            </a:pPr>
            <a:r>
              <a:rPr lang="en-US" sz="1100" baseline="30000">
                <a:solidFill>
                  <a:srgbClr val="F8F8F8"/>
                </a:solidFill>
                <a:latin typeface="Arial" charset="0"/>
              </a:rPr>
              <a:t>Brussels</a:t>
            </a:r>
          </a:p>
          <a:p>
            <a:pPr marL="342900" indent="-342900">
              <a:lnSpc>
                <a:spcPct val="195000"/>
              </a:lnSpc>
              <a:spcBef>
                <a:spcPct val="0"/>
              </a:spcBef>
              <a:buFontTx/>
              <a:buNone/>
            </a:pPr>
            <a:r>
              <a:rPr lang="en-US" sz="1100" baseline="30000">
                <a:solidFill>
                  <a:srgbClr val="F8F8F8"/>
                </a:solidFill>
                <a:latin typeface="Arial" charset="0"/>
              </a:rPr>
              <a:t>Chicago</a:t>
            </a:r>
          </a:p>
          <a:p>
            <a:pPr marL="342900" indent="-342900">
              <a:lnSpc>
                <a:spcPct val="195000"/>
              </a:lnSpc>
              <a:spcBef>
                <a:spcPct val="0"/>
              </a:spcBef>
              <a:buFontTx/>
              <a:buNone/>
            </a:pPr>
            <a:r>
              <a:rPr lang="en-US" sz="1100" baseline="30000">
                <a:solidFill>
                  <a:srgbClr val="F8F8F8"/>
                </a:solidFill>
                <a:latin typeface="Arial" charset="0"/>
              </a:rPr>
              <a:t>Frankfurt</a:t>
            </a:r>
          </a:p>
          <a:p>
            <a:pPr marL="342900" indent="-342900">
              <a:lnSpc>
                <a:spcPct val="195000"/>
              </a:lnSpc>
              <a:spcBef>
                <a:spcPct val="0"/>
              </a:spcBef>
              <a:buFontTx/>
              <a:buNone/>
            </a:pPr>
            <a:r>
              <a:rPr lang="en-US" sz="1100" baseline="30000">
                <a:solidFill>
                  <a:srgbClr val="F8F8F8"/>
                </a:solidFill>
                <a:latin typeface="Arial" charset="0"/>
              </a:rPr>
              <a:t>Hong Kong</a:t>
            </a:r>
          </a:p>
          <a:p>
            <a:pPr marL="342900" indent="-342900">
              <a:lnSpc>
                <a:spcPct val="195000"/>
              </a:lnSpc>
              <a:spcBef>
                <a:spcPct val="0"/>
              </a:spcBef>
              <a:buFontTx/>
              <a:buNone/>
            </a:pPr>
            <a:r>
              <a:rPr lang="en-US" sz="1100" baseline="30000">
                <a:solidFill>
                  <a:srgbClr val="F8F8F8"/>
                </a:solidFill>
                <a:latin typeface="Arial" charset="0"/>
              </a:rPr>
              <a:t>Houston</a:t>
            </a:r>
          </a:p>
          <a:p>
            <a:pPr marL="342900" indent="-342900">
              <a:lnSpc>
                <a:spcPct val="195000"/>
              </a:lnSpc>
              <a:spcBef>
                <a:spcPct val="0"/>
              </a:spcBef>
              <a:buFontTx/>
              <a:buNone/>
            </a:pPr>
            <a:r>
              <a:rPr lang="en-US" sz="1100" baseline="30000">
                <a:solidFill>
                  <a:srgbClr val="F8F8F8"/>
                </a:solidFill>
                <a:latin typeface="Arial" charset="0"/>
              </a:rPr>
              <a:t>London</a:t>
            </a:r>
          </a:p>
          <a:p>
            <a:pPr marL="342900" indent="-342900">
              <a:lnSpc>
                <a:spcPct val="195000"/>
              </a:lnSpc>
              <a:spcBef>
                <a:spcPct val="0"/>
              </a:spcBef>
              <a:buFontTx/>
              <a:buNone/>
            </a:pPr>
            <a:r>
              <a:rPr lang="en-US" sz="1100" baseline="30000">
                <a:solidFill>
                  <a:srgbClr val="F8F8F8"/>
                </a:solidFill>
                <a:latin typeface="Arial" charset="0"/>
              </a:rPr>
              <a:t>Los Angeles</a:t>
            </a:r>
          </a:p>
          <a:p>
            <a:pPr marL="342900" indent="-342900">
              <a:lnSpc>
                <a:spcPct val="195000"/>
              </a:lnSpc>
              <a:spcBef>
                <a:spcPct val="0"/>
              </a:spcBef>
              <a:buFontTx/>
              <a:buNone/>
            </a:pPr>
            <a:r>
              <a:rPr lang="en-US" sz="1100" baseline="30000">
                <a:solidFill>
                  <a:srgbClr val="F8F8F8"/>
                </a:solidFill>
                <a:latin typeface="Arial" charset="0"/>
              </a:rPr>
              <a:t>Moscow</a:t>
            </a:r>
          </a:p>
          <a:p>
            <a:pPr marL="342900" indent="-342900">
              <a:lnSpc>
                <a:spcPct val="195000"/>
              </a:lnSpc>
              <a:spcBef>
                <a:spcPct val="0"/>
              </a:spcBef>
              <a:buFontTx/>
              <a:buNone/>
            </a:pPr>
            <a:r>
              <a:rPr lang="en-US" sz="1100" baseline="30000">
                <a:solidFill>
                  <a:srgbClr val="F8F8F8"/>
                </a:solidFill>
                <a:latin typeface="Arial" charset="0"/>
              </a:rPr>
              <a:t>Munich</a:t>
            </a:r>
          </a:p>
          <a:p>
            <a:pPr marL="342900" indent="-342900">
              <a:lnSpc>
                <a:spcPct val="195000"/>
              </a:lnSpc>
              <a:spcBef>
                <a:spcPct val="0"/>
              </a:spcBef>
              <a:buFontTx/>
              <a:buNone/>
            </a:pPr>
            <a:r>
              <a:rPr lang="en-US" sz="1100" baseline="30000">
                <a:solidFill>
                  <a:srgbClr val="F8F8F8"/>
                </a:solidFill>
                <a:latin typeface="Arial" charset="0"/>
              </a:rPr>
              <a:t>New York</a:t>
            </a:r>
          </a:p>
          <a:p>
            <a:pPr marL="342900" indent="-342900">
              <a:lnSpc>
                <a:spcPct val="195000"/>
              </a:lnSpc>
              <a:spcBef>
                <a:spcPct val="0"/>
              </a:spcBef>
              <a:buFontTx/>
              <a:buNone/>
            </a:pPr>
            <a:r>
              <a:rPr lang="en-US" sz="1100" baseline="30000">
                <a:solidFill>
                  <a:srgbClr val="F8F8F8"/>
                </a:solidFill>
                <a:latin typeface="Arial" charset="0"/>
              </a:rPr>
              <a:t>Palo Alto</a:t>
            </a:r>
          </a:p>
          <a:p>
            <a:pPr marL="342900" indent="-342900">
              <a:lnSpc>
                <a:spcPct val="195000"/>
              </a:lnSpc>
              <a:spcBef>
                <a:spcPct val="0"/>
              </a:spcBef>
              <a:buFontTx/>
              <a:buNone/>
            </a:pPr>
            <a:r>
              <a:rPr lang="en-US" sz="1100" baseline="30000">
                <a:solidFill>
                  <a:srgbClr val="F8F8F8"/>
                </a:solidFill>
                <a:latin typeface="Arial" charset="0"/>
              </a:rPr>
              <a:t>Paris</a:t>
            </a:r>
          </a:p>
          <a:p>
            <a:pPr marL="342900" indent="-342900">
              <a:lnSpc>
                <a:spcPct val="195000"/>
              </a:lnSpc>
              <a:spcBef>
                <a:spcPct val="0"/>
              </a:spcBef>
              <a:buFontTx/>
              <a:buNone/>
            </a:pPr>
            <a:r>
              <a:rPr lang="en-US" sz="1100" baseline="30000">
                <a:solidFill>
                  <a:srgbClr val="F8F8F8"/>
                </a:solidFill>
                <a:latin typeface="Arial" charset="0"/>
              </a:rPr>
              <a:t>São Paulo</a:t>
            </a:r>
          </a:p>
          <a:p>
            <a:pPr marL="342900" indent="-342900">
              <a:lnSpc>
                <a:spcPct val="195000"/>
              </a:lnSpc>
              <a:spcBef>
                <a:spcPct val="0"/>
              </a:spcBef>
              <a:buFontTx/>
              <a:buNone/>
            </a:pPr>
            <a:r>
              <a:rPr lang="en-US" sz="1100" baseline="30000">
                <a:solidFill>
                  <a:srgbClr val="F8F8F8"/>
                </a:solidFill>
                <a:latin typeface="Arial" charset="0"/>
              </a:rPr>
              <a:t>Shanghai</a:t>
            </a:r>
          </a:p>
          <a:p>
            <a:pPr marL="342900" indent="-342900">
              <a:lnSpc>
                <a:spcPct val="195000"/>
              </a:lnSpc>
              <a:spcBef>
                <a:spcPct val="0"/>
              </a:spcBef>
              <a:buFontTx/>
              <a:buNone/>
            </a:pPr>
            <a:r>
              <a:rPr lang="en-US" sz="1100" baseline="30000">
                <a:solidFill>
                  <a:srgbClr val="F8F8F8"/>
                </a:solidFill>
                <a:latin typeface="Arial" charset="0"/>
              </a:rPr>
              <a:t>Singapore</a:t>
            </a:r>
          </a:p>
          <a:p>
            <a:pPr marL="342900" indent="-342900">
              <a:lnSpc>
                <a:spcPct val="195000"/>
              </a:lnSpc>
              <a:spcBef>
                <a:spcPct val="0"/>
              </a:spcBef>
              <a:buFontTx/>
              <a:buNone/>
            </a:pPr>
            <a:r>
              <a:rPr lang="en-US" sz="1100" baseline="30000">
                <a:solidFill>
                  <a:srgbClr val="F8F8F8"/>
                </a:solidFill>
                <a:latin typeface="Arial" charset="0"/>
              </a:rPr>
              <a:t>Sydney</a:t>
            </a:r>
          </a:p>
          <a:p>
            <a:pPr marL="342900" indent="-342900">
              <a:lnSpc>
                <a:spcPct val="195000"/>
              </a:lnSpc>
              <a:spcBef>
                <a:spcPct val="0"/>
              </a:spcBef>
              <a:buFontTx/>
              <a:buNone/>
            </a:pPr>
            <a:r>
              <a:rPr lang="en-US" sz="1100" baseline="30000">
                <a:solidFill>
                  <a:srgbClr val="F8F8F8"/>
                </a:solidFill>
                <a:latin typeface="Arial" charset="0"/>
              </a:rPr>
              <a:t>Tokyo</a:t>
            </a:r>
          </a:p>
          <a:p>
            <a:pPr marL="342900" indent="-342900">
              <a:lnSpc>
                <a:spcPct val="195000"/>
              </a:lnSpc>
              <a:spcBef>
                <a:spcPct val="0"/>
              </a:spcBef>
              <a:buFontTx/>
              <a:buNone/>
            </a:pPr>
            <a:r>
              <a:rPr lang="en-US" sz="1100" baseline="30000">
                <a:solidFill>
                  <a:srgbClr val="F8F8F8"/>
                </a:solidFill>
                <a:latin typeface="Arial" charset="0"/>
              </a:rPr>
              <a:t>Toronto</a:t>
            </a:r>
          </a:p>
          <a:p>
            <a:pPr marL="342900" indent="-342900">
              <a:lnSpc>
                <a:spcPct val="195000"/>
              </a:lnSpc>
              <a:spcBef>
                <a:spcPct val="0"/>
              </a:spcBef>
              <a:buFontTx/>
              <a:buNone/>
            </a:pPr>
            <a:r>
              <a:rPr lang="en-US" sz="1100" baseline="30000">
                <a:solidFill>
                  <a:srgbClr val="F8F8F8"/>
                </a:solidFill>
                <a:latin typeface="Arial" charset="0"/>
              </a:rPr>
              <a:t>Vienna</a:t>
            </a:r>
          </a:p>
          <a:p>
            <a:pPr marL="342900" indent="-342900">
              <a:lnSpc>
                <a:spcPct val="195000"/>
              </a:lnSpc>
              <a:spcBef>
                <a:spcPct val="0"/>
              </a:spcBef>
              <a:buFontTx/>
              <a:buNone/>
            </a:pPr>
            <a:r>
              <a:rPr lang="en-US" sz="1100" baseline="30000">
                <a:solidFill>
                  <a:srgbClr val="F8F8F8"/>
                </a:solidFill>
                <a:latin typeface="Arial" charset="0"/>
              </a:rPr>
              <a:t>Washington, D.C. </a:t>
            </a:r>
          </a:p>
          <a:p>
            <a:pPr marL="342900" indent="-342900">
              <a:lnSpc>
                <a:spcPct val="195000"/>
              </a:lnSpc>
              <a:spcBef>
                <a:spcPct val="0"/>
              </a:spcBef>
              <a:buFontTx/>
              <a:buNone/>
            </a:pPr>
            <a:r>
              <a:rPr lang="en-US" sz="1100" baseline="30000">
                <a:solidFill>
                  <a:srgbClr val="F8F8F8"/>
                </a:solidFill>
                <a:latin typeface="Arial" charset="0"/>
              </a:rPr>
              <a:t>Wilmington</a:t>
            </a:r>
          </a:p>
        </p:txBody>
      </p:sp>
      <p:sp>
        <p:nvSpPr>
          <p:cNvPr id="591875" name="Rectangle 3"/>
          <p:cNvSpPr>
            <a:spLocks noGrp="1" noChangeArrowheads="1"/>
          </p:cNvSpPr>
          <p:nvPr>
            <p:ph type="title"/>
          </p:nvPr>
        </p:nvSpPr>
        <p:spPr/>
        <p:txBody>
          <a:bodyPr/>
          <a:lstStyle/>
          <a:p>
            <a:r>
              <a:rPr lang="en-US"/>
              <a:t>Revenue Procedure 2012-1	</a:t>
            </a:r>
          </a:p>
        </p:txBody>
      </p:sp>
      <p:sp>
        <p:nvSpPr>
          <p:cNvPr id="591876" name="Rectangle 4"/>
          <p:cNvSpPr>
            <a:spLocks noGrp="1" noChangeArrowheads="1"/>
          </p:cNvSpPr>
          <p:nvPr>
            <p:ph type="body" idx="1"/>
          </p:nvPr>
        </p:nvSpPr>
        <p:spPr/>
        <p:txBody>
          <a:bodyPr/>
          <a:lstStyle/>
          <a:p>
            <a:r>
              <a:rPr lang="en-US" sz="2000"/>
              <a:t>Letter Rulings – Revenue Procedure updated annually</a:t>
            </a:r>
          </a:p>
          <a:p>
            <a:r>
              <a:rPr lang="en-US" sz="2000"/>
              <a:t>Describes process to obtain advice from the Service</a:t>
            </a:r>
          </a:p>
          <a:p>
            <a:r>
              <a:rPr lang="en-US" sz="2000"/>
              <a:t>Circumstances under which rulings are issued</a:t>
            </a:r>
          </a:p>
          <a:p>
            <a:r>
              <a:rPr lang="en-US" sz="2000"/>
              <a:t>Circumstances under which Service does not ordinarily issue rulings</a:t>
            </a:r>
          </a:p>
          <a:p>
            <a:r>
              <a:rPr lang="en-US" sz="2000"/>
              <a:t>Describes issues on which taxpayers may request advice</a:t>
            </a:r>
          </a:p>
          <a:p>
            <a:r>
              <a:rPr lang="en-US" sz="2000"/>
              <a:t>“No-rule” Revenue Procedures must also be consulted:  </a:t>
            </a:r>
          </a:p>
          <a:p>
            <a:pPr lvl="1"/>
            <a:r>
              <a:rPr lang="en-US" sz="1800"/>
              <a:t>Rev. Proc. 2012-3</a:t>
            </a:r>
          </a:p>
          <a:p>
            <a:pPr lvl="1"/>
            <a:r>
              <a:rPr lang="en-US" sz="1800"/>
              <a:t>Rev. Proc. 2012-7 (International)</a:t>
            </a:r>
          </a:p>
          <a:p>
            <a:r>
              <a:rPr lang="en-US" sz="2000"/>
              <a:t>Specific and additional rules for changes in accounting methods</a:t>
            </a:r>
          </a:p>
          <a:p>
            <a:endParaRPr lang="en-US" sz="2000"/>
          </a:p>
          <a:p>
            <a:pPr lvl="2"/>
            <a:endParaRPr lang="en-US" sz="16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p:txBody>
          <a:bodyPr/>
          <a:lstStyle/>
          <a:p>
            <a:r>
              <a:rPr lang="en-US"/>
              <a:t>Letter Ruling Overview </a:t>
            </a:r>
          </a:p>
        </p:txBody>
      </p:sp>
      <p:sp>
        <p:nvSpPr>
          <p:cNvPr id="607235" name="Rectangle 3"/>
          <p:cNvSpPr>
            <a:spLocks noGrp="1" noChangeArrowheads="1"/>
          </p:cNvSpPr>
          <p:nvPr>
            <p:ph type="body" idx="1"/>
          </p:nvPr>
        </p:nvSpPr>
        <p:spPr/>
        <p:txBody>
          <a:bodyPr/>
          <a:lstStyle/>
          <a:p>
            <a:r>
              <a:rPr lang="en-US" sz="2000"/>
              <a:t>Letter rulings ordinarily not issued under certain circumstances </a:t>
            </a:r>
          </a:p>
          <a:p>
            <a:pPr lvl="1"/>
            <a:r>
              <a:rPr lang="en-US" sz="1800"/>
              <a:t>Identical issue involved in taxpayer’s return for an earlier period</a:t>
            </a:r>
          </a:p>
          <a:p>
            <a:pPr lvl="1"/>
            <a:r>
              <a:rPr lang="en-US" sz="1800"/>
              <a:t>Factual nature of transaction</a:t>
            </a:r>
          </a:p>
          <a:p>
            <a:pPr lvl="1"/>
            <a:r>
              <a:rPr lang="en-US" sz="1800"/>
              <a:t>Issue arises as part of an integrated transaction</a:t>
            </a:r>
          </a:p>
          <a:p>
            <a:pPr lvl="1"/>
            <a:r>
              <a:rPr lang="en-US" sz="1800"/>
              <a:t>“Standing” issues</a:t>
            </a:r>
          </a:p>
          <a:p>
            <a:pPr lvl="1"/>
            <a:r>
              <a:rPr lang="en-US" sz="1800"/>
              <a:t>To foreign governments</a:t>
            </a:r>
          </a:p>
          <a:p>
            <a:pPr lvl="1"/>
            <a:r>
              <a:rPr lang="en-US" sz="1800"/>
              <a:t>On Federal tax consequences of proposed legislation</a:t>
            </a:r>
          </a:p>
          <a:p>
            <a:pPr lvl="1"/>
            <a:r>
              <a:rPr lang="en-US" sz="1800"/>
              <a:t>Before issuance of a regulation or other published guidance</a:t>
            </a:r>
          </a:p>
          <a:p>
            <a:pPr lvl="1"/>
            <a:r>
              <a:rPr lang="en-US" sz="1800"/>
              <a:t>On “frivolous” issues or for “comfort”</a:t>
            </a:r>
          </a:p>
          <a:p>
            <a:pPr lvl="1"/>
            <a:r>
              <a:rPr lang="en-US" sz="1800"/>
              <a:t>On alternative plans or hypothetical situations</a:t>
            </a:r>
          </a:p>
          <a:p>
            <a:r>
              <a:rPr lang="en-US" sz="2000"/>
              <a:t>Pre-submission conference may be held if appropriate</a:t>
            </a:r>
          </a:p>
          <a:p>
            <a:pPr lvl="1"/>
            <a:endParaRPr lang="en-US" sz="1800"/>
          </a:p>
          <a:p>
            <a:pPr lvl="1"/>
            <a:endParaRPr lang="en-US" sz="18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p:txBody>
          <a:bodyPr/>
          <a:lstStyle/>
          <a:p>
            <a:r>
              <a:rPr lang="en-US"/>
              <a:t>Consequences of Ruling</a:t>
            </a:r>
          </a:p>
        </p:txBody>
      </p:sp>
      <p:sp>
        <p:nvSpPr>
          <p:cNvPr id="609283" name="Rectangle 3"/>
          <p:cNvSpPr>
            <a:spLocks noGrp="1" noChangeArrowheads="1"/>
          </p:cNvSpPr>
          <p:nvPr>
            <p:ph type="body" idx="1"/>
          </p:nvPr>
        </p:nvSpPr>
        <p:spPr/>
        <p:txBody>
          <a:bodyPr/>
          <a:lstStyle/>
          <a:p>
            <a:r>
              <a:rPr lang="en-US" sz="2000"/>
              <a:t>Taxpayer may rely on ruling subject to certain conditions</a:t>
            </a:r>
          </a:p>
          <a:p>
            <a:r>
              <a:rPr lang="en-US" sz="2000"/>
              <a:t>May not rely on other taxpayer’s ruling</a:t>
            </a:r>
          </a:p>
          <a:p>
            <a:r>
              <a:rPr lang="en-US" sz="2000"/>
              <a:t>Field must ascertain</a:t>
            </a:r>
          </a:p>
          <a:p>
            <a:pPr lvl="1"/>
            <a:r>
              <a:rPr lang="en-US" sz="1800"/>
              <a:t>Conclusions stated in letter are properly reflected in return</a:t>
            </a:r>
          </a:p>
          <a:p>
            <a:pPr lvl="1"/>
            <a:r>
              <a:rPr lang="en-US" sz="1800"/>
              <a:t>Representations in the letter reflect an accurate statement of the controlling facts</a:t>
            </a:r>
          </a:p>
          <a:p>
            <a:pPr lvl="1"/>
            <a:r>
              <a:rPr lang="en-US" sz="1800"/>
              <a:t>Transaction was carried out substantially as proposed</a:t>
            </a:r>
          </a:p>
          <a:p>
            <a:pPr lvl="1"/>
            <a:r>
              <a:rPr lang="en-US" sz="1800"/>
              <a:t>Whether there has been a change in law</a:t>
            </a:r>
          </a:p>
          <a:p>
            <a:r>
              <a:rPr lang="en-US" sz="2000"/>
              <a:t>Unless accompanied by a closing agreement, a letter ruling found to be in error may be revoked or modified</a:t>
            </a:r>
          </a:p>
          <a:p>
            <a:r>
              <a:rPr lang="en-US" sz="2000"/>
              <a:t>Section 7805(b) relief subject to discretion </a:t>
            </a:r>
          </a:p>
          <a:p>
            <a:r>
              <a:rPr lang="en-US" sz="2000"/>
              <a:t>Withdrawal of request results in notification to field</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International Transfer Pricing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sz="1200" dirty="0"/>
          </a:p>
        </p:txBody>
      </p:sp>
      <p:sp>
        <p:nvSpPr>
          <p:cNvPr id="4" name="Slide Number Placeholder 3"/>
          <p:cNvSpPr>
            <a:spLocks noGrp="1"/>
          </p:cNvSpPr>
          <p:nvPr>
            <p:ph type="sldNum" sz="quarter" idx="12"/>
          </p:nvPr>
        </p:nvSpPr>
        <p:spPr/>
        <p:txBody>
          <a:bodyPr/>
          <a:lstStyle/>
          <a:p>
            <a:fld id="{2E37A29B-7A0D-4325-8A32-34D43336FAD5}" type="slidenum">
              <a:rPr lang="en-GB" smtClean="0"/>
              <a:pPr/>
              <a:t>18</a:t>
            </a:fld>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International Assigned Elevated Status</a:t>
            </a:r>
            <a:endParaRPr lang="en-US" dirty="0"/>
          </a:p>
        </p:txBody>
      </p:sp>
      <p:sp>
        <p:nvSpPr>
          <p:cNvPr id="3" name="Content Placeholder 2"/>
          <p:cNvSpPr>
            <a:spLocks noGrp="1"/>
          </p:cNvSpPr>
          <p:nvPr>
            <p:ph idx="1"/>
          </p:nvPr>
        </p:nvSpPr>
        <p:spPr/>
        <p:txBody>
          <a:bodyPr>
            <a:normAutofit/>
          </a:bodyPr>
          <a:lstStyle/>
          <a:p>
            <a:r>
              <a:rPr lang="en-US" dirty="0" smtClean="0"/>
              <a:t>All international functions aligned under supervision and control of Deputy Commissioner LB&amp;I/Competent Authority – Michael Danilack</a:t>
            </a:r>
          </a:p>
          <a:p>
            <a:pPr lvl="1"/>
            <a:r>
              <a:rPr lang="en-US" dirty="0" smtClean="0"/>
              <a:t>New national director of transfer pricing – Sam </a:t>
            </a:r>
            <a:r>
              <a:rPr lang="en-US" dirty="0" err="1" smtClean="0"/>
              <a:t>Maruca</a:t>
            </a:r>
            <a:r>
              <a:rPr lang="en-US" dirty="0" smtClean="0"/>
              <a:t>; determining priority issues and their treatment; creating transfer pricing “practice”</a:t>
            </a:r>
          </a:p>
          <a:p>
            <a:pPr lvl="1"/>
            <a:r>
              <a:rPr lang="en-US" dirty="0" smtClean="0"/>
              <a:t>International information reporting – increased significance</a:t>
            </a:r>
            <a:endParaRPr lang="en-US" dirty="0"/>
          </a:p>
        </p:txBody>
      </p:sp>
      <p:sp>
        <p:nvSpPr>
          <p:cNvPr id="6" name="Slide Number Placeholder 5"/>
          <p:cNvSpPr>
            <a:spLocks noGrp="1"/>
          </p:cNvSpPr>
          <p:nvPr>
            <p:ph type="sldNum" sz="quarter" idx="10"/>
          </p:nvPr>
        </p:nvSpPr>
        <p:spPr/>
        <p:txBody>
          <a:bodyPr/>
          <a:lstStyle/>
          <a:p>
            <a:pPr>
              <a:defRPr/>
            </a:pPr>
            <a:fld id="{DBE74015-DB78-4567-B848-1A1C1CE11680}" type="slidenum">
              <a:rPr lang="en-US" smtClean="0"/>
              <a:pPr>
                <a:defRPr/>
              </a:pPr>
              <a:t>19</a:t>
            </a:fld>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Taxpayers File Initial Schedule UTP</a:t>
            </a:r>
            <a:endParaRPr lang="en-US" dirty="0"/>
          </a:p>
        </p:txBody>
      </p:sp>
      <p:sp>
        <p:nvSpPr>
          <p:cNvPr id="3" name="Content Placeholder 2"/>
          <p:cNvSpPr>
            <a:spLocks noGrp="1"/>
          </p:cNvSpPr>
          <p:nvPr>
            <p:ph idx="1"/>
          </p:nvPr>
        </p:nvSpPr>
        <p:spPr/>
        <p:txBody>
          <a:bodyPr/>
          <a:lstStyle/>
          <a:p>
            <a:r>
              <a:rPr lang="en-US" sz="2000" dirty="0" smtClean="0"/>
              <a:t>For 2010 -- public or privately held corporations required to report uncertain tax positions if it: </a:t>
            </a:r>
          </a:p>
          <a:p>
            <a:pPr lvl="1"/>
            <a:r>
              <a:rPr lang="en-US" sz="2000" dirty="0" smtClean="0"/>
              <a:t>Issued or was included in audited financial statement</a:t>
            </a:r>
          </a:p>
          <a:p>
            <a:pPr lvl="1"/>
            <a:r>
              <a:rPr lang="en-US" sz="2000" dirty="0" smtClean="0"/>
              <a:t>Filed Forms 1120, 1120-F, 1120-L or 1120-PC</a:t>
            </a:r>
          </a:p>
          <a:p>
            <a:pPr lvl="1"/>
            <a:r>
              <a:rPr lang="en-US" sz="2000" dirty="0" smtClean="0"/>
              <a:t>Possessed total assets equal to or greater than $100 million</a:t>
            </a:r>
          </a:p>
          <a:p>
            <a:r>
              <a:rPr lang="en-US" sz="2000" dirty="0" smtClean="0"/>
              <a:t>Asset threshold declines for 2012 ($50m); 2014 ($10m)</a:t>
            </a:r>
          </a:p>
          <a:p>
            <a:r>
              <a:rPr lang="en-US" sz="2000" dirty="0" smtClean="0"/>
              <a:t>IRS developed variety of informal guidance for filers</a:t>
            </a:r>
          </a:p>
          <a:p>
            <a:r>
              <a:rPr lang="en-US" sz="2000" dirty="0" smtClean="0"/>
              <a:t>Most affected taxpayers successfully prepared and filed Schedule UTP</a:t>
            </a:r>
          </a:p>
          <a:p>
            <a:r>
              <a:rPr lang="en-US" sz="2000" dirty="0" smtClean="0"/>
              <a:t>Taxpayers remain curious/skeptical about IRS use of the disclosed UTP information </a:t>
            </a:r>
          </a:p>
        </p:txBody>
      </p:sp>
      <p:sp>
        <p:nvSpPr>
          <p:cNvPr id="4" name="Slide Number Placeholder 3"/>
          <p:cNvSpPr>
            <a:spLocks noGrp="1"/>
          </p:cNvSpPr>
          <p:nvPr>
            <p:ph type="sldNum" sz="quarter" idx="4294967295"/>
          </p:nvPr>
        </p:nvSpPr>
        <p:spPr>
          <a:xfrm>
            <a:off x="8297863" y="6386400"/>
            <a:ext cx="658812" cy="279400"/>
          </a:xfrm>
          <a:prstGeom prst="rect">
            <a:avLst/>
          </a:prstGeom>
        </p:spPr>
        <p:txBody>
          <a:bodyPr/>
          <a:lstStyle/>
          <a:p>
            <a:fld id="{E1830532-BA1A-45D9-9F28-6B897F998BD5}" type="slidenum">
              <a:rPr lang="en-GB" smtClean="0"/>
              <a:pPr/>
              <a:t>2</a:t>
            </a:fld>
            <a:endParaRPr lang="en-GB"/>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3" name="Rectangle 3"/>
          <p:cNvSpPr>
            <a:spLocks noGrp="1" noChangeArrowheads="1"/>
          </p:cNvSpPr>
          <p:nvPr>
            <p:ph type="title"/>
          </p:nvPr>
        </p:nvSpPr>
        <p:spPr/>
        <p:txBody>
          <a:bodyPr>
            <a:normAutofit fontScale="90000"/>
          </a:bodyPr>
          <a:lstStyle/>
          <a:p>
            <a:r>
              <a:rPr lang="en-US" dirty="0"/>
              <a:t>Reorganization of IRS Transfer Pricing </a:t>
            </a:r>
            <a:endParaRPr lang="en-US" sz="2800" dirty="0"/>
          </a:p>
        </p:txBody>
      </p:sp>
      <p:sp>
        <p:nvSpPr>
          <p:cNvPr id="609284" name="Rectangle 4"/>
          <p:cNvSpPr>
            <a:spLocks noGrp="1" noChangeArrowheads="1"/>
          </p:cNvSpPr>
          <p:nvPr>
            <p:ph idx="1"/>
          </p:nvPr>
        </p:nvSpPr>
        <p:spPr>
          <a:noFill/>
          <a:ln/>
        </p:spPr>
        <p:txBody>
          <a:bodyPr>
            <a:normAutofit fontScale="92500" lnSpcReduction="10000"/>
          </a:bodyPr>
          <a:lstStyle/>
          <a:p>
            <a:r>
              <a:rPr lang="en-US" dirty="0"/>
              <a:t>IRS recently announced a major overhaul of the transfer pricing function with respect to:</a:t>
            </a:r>
          </a:p>
          <a:p>
            <a:pPr lvl="1"/>
            <a:r>
              <a:rPr lang="en-US" dirty="0"/>
              <a:t>Advance Pricing Agreements (APAs)</a:t>
            </a:r>
          </a:p>
          <a:p>
            <a:pPr lvl="1"/>
            <a:r>
              <a:rPr lang="en-US" dirty="0"/>
              <a:t>Mutual Agreement Procedures (MAP) with treaty partners</a:t>
            </a:r>
          </a:p>
          <a:p>
            <a:pPr lvl="1"/>
            <a:r>
              <a:rPr lang="en-US" dirty="0"/>
              <a:t>Strategic development of cases in Exam and litigation</a:t>
            </a:r>
          </a:p>
          <a:p>
            <a:r>
              <a:rPr lang="en-US" dirty="0"/>
              <a:t>Certain functions </a:t>
            </a:r>
            <a:r>
              <a:rPr lang="en-US" dirty="0" smtClean="0"/>
              <a:t>relocated </a:t>
            </a:r>
            <a:r>
              <a:rPr lang="en-US" dirty="0"/>
              <a:t>from Chief Counsel to the </a:t>
            </a:r>
            <a:r>
              <a:rPr lang="en-US" dirty="0" smtClean="0"/>
              <a:t>Deputy Commissioner LB&amp;I</a:t>
            </a:r>
          </a:p>
          <a:p>
            <a:r>
              <a:rPr lang="en-US" dirty="0" smtClean="0"/>
              <a:t>Key objectives:  expand overall APA/CA capacity; reduce backlogs and timeframes</a:t>
            </a:r>
            <a:endParaRPr lang="en-US" dirty="0"/>
          </a:p>
        </p:txBody>
      </p:sp>
      <p:sp>
        <p:nvSpPr>
          <p:cNvPr id="6" name="Slide Number Placeholder 5"/>
          <p:cNvSpPr>
            <a:spLocks noGrp="1"/>
          </p:cNvSpPr>
          <p:nvPr>
            <p:ph type="sldNum" sz="quarter" idx="10"/>
          </p:nvPr>
        </p:nvSpPr>
        <p:spPr/>
        <p:txBody>
          <a:bodyPr/>
          <a:lstStyle/>
          <a:p>
            <a:pPr>
              <a:defRPr/>
            </a:pPr>
            <a:fld id="{DBE74015-DB78-4567-B848-1A1C1CE11680}" type="slidenum">
              <a:rPr lang="en-US" smtClean="0"/>
              <a:pPr>
                <a:defRPr/>
              </a:pPr>
              <a:t>20</a:t>
            </a:fld>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International at the Case Level</a:t>
            </a:r>
            <a:endParaRPr lang="en-US" dirty="0"/>
          </a:p>
        </p:txBody>
      </p:sp>
      <p:sp>
        <p:nvSpPr>
          <p:cNvPr id="7" name="Content Placeholder 6"/>
          <p:cNvSpPr>
            <a:spLocks noGrp="1"/>
          </p:cNvSpPr>
          <p:nvPr>
            <p:ph idx="1"/>
          </p:nvPr>
        </p:nvSpPr>
        <p:spPr/>
        <p:txBody>
          <a:bodyPr>
            <a:normAutofit fontScale="85000" lnSpcReduction="10000"/>
          </a:bodyPr>
          <a:lstStyle/>
          <a:p>
            <a:r>
              <a:rPr lang="en-US" dirty="0" smtClean="0"/>
              <a:t>Since all international resources now under single line of authority – new “frontline reality” emerges</a:t>
            </a:r>
          </a:p>
          <a:p>
            <a:pPr lvl="1"/>
            <a:r>
              <a:rPr lang="en-US" dirty="0" smtClean="0"/>
              <a:t>Practical impact – taxpayers encounter two examinations</a:t>
            </a:r>
          </a:p>
          <a:p>
            <a:pPr lvl="1"/>
            <a:r>
              <a:rPr lang="en-US" dirty="0" smtClean="0"/>
              <a:t>Planning, resolution, escalation – all occur up separate IRS “line”</a:t>
            </a:r>
          </a:p>
          <a:p>
            <a:r>
              <a:rPr lang="en-US" dirty="0" smtClean="0"/>
              <a:t>Expanded cross-border collaboration</a:t>
            </a:r>
          </a:p>
          <a:p>
            <a:pPr lvl="1"/>
            <a:r>
              <a:rPr lang="en-US" dirty="0" smtClean="0"/>
              <a:t>OECD’s Forum on Tax Administration (FTA) spawning initiatives </a:t>
            </a:r>
          </a:p>
          <a:p>
            <a:pPr lvl="1"/>
            <a:r>
              <a:rPr lang="en-US" dirty="0" smtClean="0"/>
              <a:t>Projects:  </a:t>
            </a:r>
            <a:r>
              <a:rPr lang="en-US" i="1" dirty="0" smtClean="0"/>
              <a:t>Enhanced Relationships</a:t>
            </a:r>
            <a:r>
              <a:rPr lang="en-US" dirty="0" smtClean="0"/>
              <a:t>; </a:t>
            </a:r>
            <a:r>
              <a:rPr lang="en-US" i="1" dirty="0" smtClean="0"/>
              <a:t>Transfer Pricing</a:t>
            </a:r>
            <a:r>
              <a:rPr lang="en-US" dirty="0" smtClean="0"/>
              <a:t>; </a:t>
            </a:r>
            <a:r>
              <a:rPr lang="en-US" i="1" dirty="0" smtClean="0"/>
              <a:t>High Net Wealth Individuals</a:t>
            </a:r>
            <a:r>
              <a:rPr lang="en-US" dirty="0" smtClean="0"/>
              <a:t>; </a:t>
            </a:r>
            <a:r>
              <a:rPr lang="en-US" i="1" dirty="0" smtClean="0"/>
              <a:t>Hybrid Mismatches</a:t>
            </a:r>
            <a:r>
              <a:rPr lang="en-US" dirty="0" smtClean="0"/>
              <a:t>; </a:t>
            </a:r>
            <a:r>
              <a:rPr lang="en-US" i="1" dirty="0" smtClean="0"/>
              <a:t>Transparenc</a:t>
            </a:r>
            <a:r>
              <a:rPr lang="en-US" dirty="0" smtClean="0"/>
              <a:t>y </a:t>
            </a:r>
          </a:p>
          <a:p>
            <a:pPr lvl="1"/>
            <a:endParaRPr lang="en-US" dirty="0"/>
          </a:p>
        </p:txBody>
      </p:sp>
      <p:sp>
        <p:nvSpPr>
          <p:cNvPr id="5" name="Slide Number Placeholder 4"/>
          <p:cNvSpPr>
            <a:spLocks noGrp="1"/>
          </p:cNvSpPr>
          <p:nvPr>
            <p:ph type="sldNum" sz="quarter" idx="10"/>
          </p:nvPr>
        </p:nvSpPr>
        <p:spPr/>
        <p:txBody>
          <a:bodyPr/>
          <a:lstStyle/>
          <a:p>
            <a:pPr>
              <a:defRPr/>
            </a:pPr>
            <a:fld id="{4E7E98A9-4BF1-41DA-8CEC-9FAC514E23CA}" type="slidenum">
              <a:rPr lang="en-US" smtClean="0"/>
              <a:pPr>
                <a:defRPr/>
              </a:pPr>
              <a:t>21</a:t>
            </a:fld>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4" name="Text Box 4"/>
          <p:cNvSpPr txBox="1">
            <a:spLocks noChangeArrowheads="1"/>
          </p:cNvSpPr>
          <p:nvPr/>
        </p:nvSpPr>
        <p:spPr bwMode="auto">
          <a:xfrm>
            <a:off x="2698750" y="987425"/>
            <a:ext cx="4297363" cy="3381375"/>
          </a:xfrm>
          <a:prstGeom prst="rect">
            <a:avLst/>
          </a:prstGeom>
          <a:noFill/>
          <a:ln w="9525" algn="ctr">
            <a:noFill/>
            <a:miter lim="800000"/>
            <a:headEnd/>
            <a:tailEnd/>
          </a:ln>
          <a:effectLst/>
        </p:spPr>
        <p:txBody>
          <a:bodyPr>
            <a:spAutoFit/>
          </a:bodyPr>
          <a:lstStyle/>
          <a:p>
            <a:pPr>
              <a:lnSpc>
                <a:spcPct val="90000"/>
              </a:lnSpc>
              <a:spcBef>
                <a:spcPct val="50000"/>
              </a:spcBef>
              <a:spcAft>
                <a:spcPct val="15000"/>
              </a:spcAft>
              <a:buFontTx/>
              <a:buNone/>
            </a:pPr>
            <a:r>
              <a:rPr lang="en-US" sz="3600">
                <a:solidFill>
                  <a:schemeClr val="bg1"/>
                </a:solidFill>
              </a:rPr>
              <a:t/>
            </a:r>
            <a:br>
              <a:rPr lang="en-US" sz="3600">
                <a:solidFill>
                  <a:schemeClr val="bg1"/>
                </a:solidFill>
              </a:rPr>
            </a:br>
            <a:r>
              <a:rPr lang="en-US" sz="3600">
                <a:solidFill>
                  <a:schemeClr val="bg1"/>
                </a:solidFill>
              </a:rPr>
              <a:t>From Tiering to IPG and From Joint Audit Planning Process to QEP </a:t>
            </a:r>
          </a:p>
          <a:p>
            <a:pPr>
              <a:lnSpc>
                <a:spcPct val="90000"/>
              </a:lnSpc>
              <a:spcBef>
                <a:spcPct val="50000"/>
              </a:spcBef>
              <a:spcAft>
                <a:spcPct val="15000"/>
              </a:spcAft>
              <a:buFontTx/>
              <a:buNone/>
            </a:pPr>
            <a:r>
              <a:rPr lang="en-US" sz="1700">
                <a:solidFill>
                  <a:schemeClr val="bg1"/>
                </a:solidFill>
                <a:latin typeface="Arial" charset="0"/>
              </a:rPr>
              <a:t>Susan E. Seabrook	</a:t>
            </a:r>
          </a:p>
          <a:p>
            <a:pPr>
              <a:lnSpc>
                <a:spcPct val="80000"/>
              </a:lnSpc>
              <a:spcBef>
                <a:spcPct val="50000"/>
              </a:spcBef>
              <a:spcAft>
                <a:spcPct val="15000"/>
              </a:spcAft>
              <a:buFontTx/>
              <a:buNone/>
            </a:pPr>
            <a:endParaRPr lang="en-US" sz="1700">
              <a:solidFill>
                <a:schemeClr val="bg1"/>
              </a:solidFill>
              <a:latin typeface="Arial" charset="0"/>
            </a:endParaRPr>
          </a:p>
        </p:txBody>
      </p:sp>
      <p:sp>
        <p:nvSpPr>
          <p:cNvPr id="4" name="Title 3"/>
          <p:cNvSpPr>
            <a:spLocks noGrp="1"/>
          </p:cNvSpPr>
          <p:nvPr>
            <p:ph type="ctrTitle"/>
          </p:nvPr>
        </p:nvSpPr>
        <p:spPr/>
        <p:txBody>
          <a:bodyPr>
            <a:normAutofit fontScale="90000"/>
          </a:bodyPr>
          <a:lstStyle/>
          <a:p>
            <a:r>
              <a:rPr lang="en-US" dirty="0" smtClean="0"/>
              <a:t>From </a:t>
            </a:r>
            <a:r>
              <a:rPr lang="en-US" dirty="0" err="1" smtClean="0"/>
              <a:t>Tiering</a:t>
            </a:r>
            <a:r>
              <a:rPr lang="en-US" dirty="0" smtClean="0"/>
              <a:t> to IPG and From Joint Audit Planning Process to QEP</a:t>
            </a:r>
            <a:endParaRPr lang="en-US" dirty="0"/>
          </a:p>
        </p:txBody>
      </p:sp>
      <p:sp>
        <p:nvSpPr>
          <p:cNvPr id="5" name="Subtitle 4"/>
          <p:cNvSpPr>
            <a:spLocks noGrp="1"/>
          </p:cNvSpPr>
          <p:nvPr>
            <p:ph type="subTitle" idx="1"/>
          </p:nvPr>
        </p:nvSpPr>
        <p:spPr/>
        <p:txBody>
          <a:bodyPr/>
          <a:lstStyle/>
          <a:p>
            <a:r>
              <a:rPr lang="en-US" dirty="0" smtClean="0">
                <a:solidFill>
                  <a:schemeClr val="tx1"/>
                </a:solidFill>
              </a:rPr>
              <a:t>Susan E. Seabrook</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lstStyle/>
          <a:p>
            <a:r>
              <a:rPr lang="en-US"/>
              <a:t>Revisions to CIC Process</a:t>
            </a:r>
          </a:p>
        </p:txBody>
      </p:sp>
      <p:sp>
        <p:nvSpPr>
          <p:cNvPr id="673795" name="Rectangle 3"/>
          <p:cNvSpPr>
            <a:spLocks noGrp="1" noChangeArrowheads="1"/>
          </p:cNvSpPr>
          <p:nvPr>
            <p:ph type="body" idx="1"/>
          </p:nvPr>
        </p:nvSpPr>
        <p:spPr/>
        <p:txBody>
          <a:bodyPr>
            <a:normAutofit fontScale="92500" lnSpcReduction="10000"/>
          </a:bodyPr>
          <a:lstStyle/>
          <a:p>
            <a:pPr>
              <a:lnSpc>
                <a:spcPct val="90000"/>
              </a:lnSpc>
              <a:buFontTx/>
              <a:buNone/>
            </a:pPr>
            <a:r>
              <a:rPr lang="en-US" i="1" dirty="0"/>
              <a:t>“In order to move away from the current paradigm, I believe three preconditions exist.  First, we need to develop a better feel for the compliance issues that we have to address within the large corporate sector.  Second, we need to develop a better, more straightforward, working relationship with you.  Third, we need to overcome some internal barriers within the IRS.”</a:t>
            </a:r>
          </a:p>
          <a:p>
            <a:pPr>
              <a:lnSpc>
                <a:spcPct val="90000"/>
              </a:lnSpc>
              <a:buFontTx/>
              <a:buNone/>
            </a:pPr>
            <a:endParaRPr lang="en-US" i="1" dirty="0"/>
          </a:p>
          <a:p>
            <a:pPr>
              <a:lnSpc>
                <a:spcPct val="90000"/>
              </a:lnSpc>
              <a:buFontTx/>
              <a:buNone/>
            </a:pPr>
            <a:r>
              <a:rPr lang="en-US" b="1" i="1" dirty="0"/>
              <a:t>	</a:t>
            </a:r>
            <a:r>
              <a:rPr lang="en-US" sz="1800" dirty="0"/>
              <a:t>Prepared remarks of Steven T. Miller, IRS Deputy Commissioner, Service and Enforcement, before the Tax Executives Institute, Mid-Year Conference (March 26, 2012)</a:t>
            </a:r>
            <a:r>
              <a:rPr lang="en-US" dirty="0"/>
              <a:t> </a:t>
            </a:r>
            <a:endParaRPr lang="en-US"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ChangeArrowheads="1"/>
          </p:cNvSpPr>
          <p:nvPr>
            <p:ph type="title"/>
          </p:nvPr>
        </p:nvSpPr>
        <p:spPr/>
        <p:txBody>
          <a:bodyPr/>
          <a:lstStyle/>
          <a:p>
            <a:r>
              <a:rPr lang="en-US"/>
              <a:t>Better Feel for Compliance Issues</a:t>
            </a:r>
          </a:p>
        </p:txBody>
      </p:sp>
      <p:sp>
        <p:nvSpPr>
          <p:cNvPr id="680963" name="Rectangle 3"/>
          <p:cNvSpPr>
            <a:spLocks noGrp="1" noChangeArrowheads="1"/>
          </p:cNvSpPr>
          <p:nvPr>
            <p:ph type="body" idx="1"/>
          </p:nvPr>
        </p:nvSpPr>
        <p:spPr/>
        <p:txBody>
          <a:bodyPr/>
          <a:lstStyle/>
          <a:p>
            <a:r>
              <a:rPr lang="en-US"/>
              <a:t>Move from Industry Issue Focus to Issue Practice Groups</a:t>
            </a:r>
          </a:p>
          <a:p>
            <a:r>
              <a:rPr lang="en-US"/>
              <a:t>More of a consultive environment</a:t>
            </a:r>
          </a:p>
          <a:p>
            <a:r>
              <a:rPr lang="en-US"/>
              <a:t>Develop and utilize specialized expertise</a:t>
            </a:r>
          </a:p>
          <a:p>
            <a:r>
              <a:rPr lang="en-US"/>
              <a:t>More informal ways to share information</a:t>
            </a:r>
          </a:p>
          <a:p>
            <a:r>
              <a:rPr lang="en-US"/>
              <a:t>More flexibility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r>
              <a:rPr lang="en-US"/>
              <a:t>Industry Issue Focus</a:t>
            </a:r>
          </a:p>
        </p:txBody>
      </p:sp>
      <p:sp>
        <p:nvSpPr>
          <p:cNvPr id="662531" name="Rectangle 3"/>
          <p:cNvSpPr>
            <a:spLocks noGrp="1" noChangeArrowheads="1"/>
          </p:cNvSpPr>
          <p:nvPr>
            <p:ph type="body" idx="1"/>
          </p:nvPr>
        </p:nvSpPr>
        <p:spPr/>
        <p:txBody>
          <a:bodyPr/>
          <a:lstStyle/>
          <a:p>
            <a:pPr>
              <a:lnSpc>
                <a:spcPct val="90000"/>
              </a:lnSpc>
            </a:pPr>
            <a:r>
              <a:rPr lang="en-US" sz="2000"/>
              <a:t>Industry Issue Focus (“IIF” and referred to as “tiered” issue program) established in 2006</a:t>
            </a:r>
          </a:p>
          <a:p>
            <a:pPr lvl="1">
              <a:lnSpc>
                <a:spcPct val="90000"/>
              </a:lnSpc>
            </a:pPr>
            <a:r>
              <a:rPr lang="en-US" sz="1800"/>
              <a:t>Purpose:  to identify and prioritize issues of high strategic importance and compliance risk</a:t>
            </a:r>
          </a:p>
          <a:p>
            <a:pPr lvl="1">
              <a:lnSpc>
                <a:spcPct val="90000"/>
              </a:lnSpc>
            </a:pPr>
            <a:r>
              <a:rPr lang="en-US" sz="1800"/>
              <a:t>Goal:  to improve consistency in the resolution of issues, reduce audit time, and better utilize IRS resources</a:t>
            </a:r>
          </a:p>
          <a:p>
            <a:pPr>
              <a:lnSpc>
                <a:spcPct val="90000"/>
              </a:lnSpc>
            </a:pPr>
            <a:r>
              <a:rPr lang="en-US" sz="2000"/>
              <a:t>IRS attempted to leverage successful abusive tax shelter programs</a:t>
            </a:r>
          </a:p>
          <a:p>
            <a:pPr lvl="1">
              <a:lnSpc>
                <a:spcPct val="90000"/>
              </a:lnSpc>
            </a:pPr>
            <a:r>
              <a:rPr lang="en-US" sz="1800"/>
              <a:t>Transactions were packaged and promoted as “uniform” </a:t>
            </a:r>
          </a:p>
          <a:p>
            <a:pPr lvl="1">
              <a:lnSpc>
                <a:spcPct val="90000"/>
              </a:lnSpc>
            </a:pPr>
            <a:r>
              <a:rPr lang="en-US" sz="1800"/>
              <a:t>Centralized response utilized by the IRS successful</a:t>
            </a:r>
          </a:p>
          <a:p>
            <a:pPr>
              <a:lnSpc>
                <a:spcPct val="90000"/>
              </a:lnSpc>
            </a:pPr>
            <a:r>
              <a:rPr lang="en-US" sz="2000"/>
              <a:t>Issues in tiered issue program not similar in nature</a:t>
            </a:r>
          </a:p>
          <a:p>
            <a:pPr lvl="1">
              <a:lnSpc>
                <a:spcPct val="90000"/>
              </a:lnSpc>
            </a:pPr>
            <a:r>
              <a:rPr lang="en-US" sz="1800"/>
              <a:t>Significant factual differences among transactions and taxpayers</a:t>
            </a:r>
          </a:p>
          <a:p>
            <a:pPr lvl="1">
              <a:lnSpc>
                <a:spcPct val="90000"/>
              </a:lnSpc>
            </a:pPr>
            <a:r>
              <a:rPr lang="en-US" sz="1800"/>
              <a:t>These nuances are not conducive to a uniform resolution approach</a:t>
            </a:r>
          </a:p>
          <a:p>
            <a:pPr>
              <a:lnSpc>
                <a:spcPct val="90000"/>
              </a:lnSpc>
            </a:pPr>
            <a:endParaRPr lang="en-US" sz="20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Grp="1" noChangeArrowheads="1"/>
          </p:cNvSpPr>
          <p:nvPr>
            <p:ph type="title"/>
          </p:nvPr>
        </p:nvSpPr>
        <p:spPr/>
        <p:txBody>
          <a:bodyPr/>
          <a:lstStyle/>
          <a:p>
            <a:r>
              <a:rPr lang="en-US"/>
              <a:t>IIF Tiering Process</a:t>
            </a:r>
          </a:p>
        </p:txBody>
      </p:sp>
      <p:sp>
        <p:nvSpPr>
          <p:cNvPr id="677891" name="Rectangle 3"/>
          <p:cNvSpPr>
            <a:spLocks noGrp="1" noChangeArrowheads="1"/>
          </p:cNvSpPr>
          <p:nvPr>
            <p:ph type="body" idx="1"/>
          </p:nvPr>
        </p:nvSpPr>
        <p:spPr/>
        <p:txBody>
          <a:bodyPr/>
          <a:lstStyle/>
          <a:p>
            <a:pPr>
              <a:lnSpc>
                <a:spcPct val="90000"/>
              </a:lnSpc>
            </a:pPr>
            <a:r>
              <a:rPr lang="en-US" sz="2000"/>
              <a:t>Tier I – High Strategic Importance</a:t>
            </a:r>
          </a:p>
          <a:p>
            <a:pPr lvl="1">
              <a:lnSpc>
                <a:spcPct val="90000"/>
              </a:lnSpc>
            </a:pPr>
            <a:r>
              <a:rPr lang="en-US" sz="1800"/>
              <a:t>Significant impact on one or more industries</a:t>
            </a:r>
          </a:p>
          <a:p>
            <a:pPr lvl="1">
              <a:lnSpc>
                <a:spcPct val="90000"/>
              </a:lnSpc>
            </a:pPr>
            <a:r>
              <a:rPr lang="en-US" sz="1800"/>
              <a:t>Large number of taxpayers, significant dollar risk, substantial compliance risk, high visibility</a:t>
            </a:r>
          </a:p>
          <a:p>
            <a:pPr lvl="1">
              <a:lnSpc>
                <a:spcPct val="90000"/>
              </a:lnSpc>
            </a:pPr>
            <a:r>
              <a:rPr lang="en-US" sz="1800"/>
              <a:t>Established legal position/LB&amp;I direction</a:t>
            </a:r>
          </a:p>
          <a:p>
            <a:pPr>
              <a:lnSpc>
                <a:spcPct val="90000"/>
              </a:lnSpc>
            </a:pPr>
            <a:r>
              <a:rPr lang="en-US" sz="2000"/>
              <a:t>Tier II – Significant Compliance Risk</a:t>
            </a:r>
          </a:p>
          <a:p>
            <a:pPr lvl="1">
              <a:lnSpc>
                <a:spcPct val="90000"/>
              </a:lnSpc>
            </a:pPr>
            <a:r>
              <a:rPr lang="en-US" sz="1800"/>
              <a:t>Reflect areas of potential high non-compliance or significant compliance risk to LB&amp;I or an industry</a:t>
            </a:r>
          </a:p>
          <a:p>
            <a:pPr lvl="1">
              <a:lnSpc>
                <a:spcPct val="90000"/>
              </a:lnSpc>
            </a:pPr>
            <a:r>
              <a:rPr lang="en-US" sz="1800"/>
              <a:t>Includes emerging issues, fairly well-established law but needing development and guidance re: LB&amp;I’s position</a:t>
            </a:r>
          </a:p>
          <a:p>
            <a:pPr>
              <a:lnSpc>
                <a:spcPct val="90000"/>
              </a:lnSpc>
            </a:pPr>
            <a:r>
              <a:rPr lang="en-US" sz="2000"/>
              <a:t>Tier III – Industry Risk</a:t>
            </a:r>
          </a:p>
          <a:p>
            <a:pPr lvl="1">
              <a:lnSpc>
                <a:spcPct val="90000"/>
              </a:lnSpc>
            </a:pPr>
            <a:r>
              <a:rPr lang="en-US" sz="1800"/>
              <a:t>Highest compliance risk for a particular industry</a:t>
            </a:r>
          </a:p>
          <a:p>
            <a:pPr lvl="1">
              <a:lnSpc>
                <a:spcPct val="90000"/>
              </a:lnSpc>
            </a:pPr>
            <a:r>
              <a:rPr lang="en-US" sz="1800"/>
              <a:t>Require unique treatment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p:cNvSpPr>
            <a:spLocks noGrp="1" noChangeArrowheads="1"/>
          </p:cNvSpPr>
          <p:nvPr>
            <p:ph type="title"/>
          </p:nvPr>
        </p:nvSpPr>
        <p:spPr/>
        <p:txBody>
          <a:bodyPr/>
          <a:lstStyle/>
          <a:p>
            <a:endParaRPr lang="en-US" sz="2800"/>
          </a:p>
        </p:txBody>
      </p:sp>
      <p:graphicFrame>
        <p:nvGraphicFramePr>
          <p:cNvPr id="678915" name="Object 3"/>
          <p:cNvGraphicFramePr>
            <a:graphicFrameLocks noChangeAspect="1"/>
          </p:cNvGraphicFramePr>
          <p:nvPr>
            <p:ph idx="1"/>
          </p:nvPr>
        </p:nvGraphicFramePr>
        <p:xfrm>
          <a:off x="1403350" y="184150"/>
          <a:ext cx="7227888" cy="6440488"/>
        </p:xfrm>
        <a:graphic>
          <a:graphicData uri="http://schemas.openxmlformats.org/presentationml/2006/ole">
            <p:oleObj spid="_x0000_s1026" name="Acrobat Document" r:id="rId3" imgW="7339320" imgH="9483840" progId="AcroExch.Document.7">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Grp="1" noChangeArrowheads="1"/>
          </p:cNvSpPr>
          <p:nvPr>
            <p:ph type="title"/>
          </p:nvPr>
        </p:nvSpPr>
        <p:spPr/>
        <p:txBody>
          <a:bodyPr/>
          <a:lstStyle/>
          <a:p>
            <a:r>
              <a:rPr lang="en-US"/>
              <a:t>The IRSAC LB&amp;I Subgroup</a:t>
            </a:r>
          </a:p>
        </p:txBody>
      </p:sp>
      <p:sp>
        <p:nvSpPr>
          <p:cNvPr id="667651" name="Rectangle 3"/>
          <p:cNvSpPr>
            <a:spLocks noGrp="1" noChangeArrowheads="1"/>
          </p:cNvSpPr>
          <p:nvPr>
            <p:ph type="body" idx="1"/>
          </p:nvPr>
        </p:nvSpPr>
        <p:spPr/>
        <p:txBody>
          <a:bodyPr/>
          <a:lstStyle/>
          <a:p>
            <a:r>
              <a:rPr lang="en-US" sz="2000"/>
              <a:t>The IRSAC LB&amp;I Subgroup is comprised of a diverse group of seven tax professionals </a:t>
            </a:r>
          </a:p>
          <a:p>
            <a:pPr lvl="1"/>
            <a:r>
              <a:rPr lang="en-US" sz="1800"/>
              <a:t>Attorneys and certified public accountants from prominent law and accounting firms, as well as the corporate tax departments of major companies</a:t>
            </a:r>
          </a:p>
          <a:p>
            <a:r>
              <a:rPr lang="en-US" sz="2000"/>
              <a:t>The Subgroup enjoys a close working relationship with LB&amp;I leadership</a:t>
            </a:r>
          </a:p>
          <a:p>
            <a:pPr lvl="1"/>
            <a:r>
              <a:rPr lang="en-US" sz="1800"/>
              <a:t>This relationship has given the Subgroup the opportunity to consult with LB&amp;I on a variety of matters</a:t>
            </a:r>
          </a:p>
          <a:p>
            <a:pPr lvl="1"/>
            <a:r>
              <a:rPr lang="en-US" sz="1800"/>
              <a:t>LB&amp;I has been extremely helpful in providing the information and resources necessary to develop our report</a:t>
            </a:r>
          </a:p>
          <a:p>
            <a:r>
              <a:rPr lang="en-US" sz="2000"/>
              <a:t>LB&amp;I asked the Subgroup to focus its efforts on the issue management process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p:txBody>
          <a:bodyPr/>
          <a:lstStyle/>
          <a:p>
            <a:r>
              <a:rPr lang="en-US"/>
              <a:t>The IRSAC LB&amp;I Subgroup Report</a:t>
            </a:r>
          </a:p>
        </p:txBody>
      </p:sp>
      <p:sp>
        <p:nvSpPr>
          <p:cNvPr id="661507" name="Rectangle 3"/>
          <p:cNvSpPr>
            <a:spLocks noGrp="1" noChangeArrowheads="1"/>
          </p:cNvSpPr>
          <p:nvPr>
            <p:ph type="body" idx="1"/>
          </p:nvPr>
        </p:nvSpPr>
        <p:spPr/>
        <p:txBody>
          <a:bodyPr/>
          <a:lstStyle/>
          <a:p>
            <a:pPr>
              <a:lnSpc>
                <a:spcPct val="90000"/>
              </a:lnSpc>
            </a:pPr>
            <a:r>
              <a:rPr lang="en-US" sz="1800" b="1" u="sng"/>
              <a:t>Recommendation</a:t>
            </a:r>
            <a:endParaRPr lang="en-US" sz="1800"/>
          </a:p>
          <a:p>
            <a:pPr>
              <a:lnSpc>
                <a:spcPct val="90000"/>
              </a:lnSpc>
            </a:pPr>
            <a:r>
              <a:rPr lang="en-US" sz="1800"/>
              <a:t>The Subgroup does not believe that the current tiered issue strategy should be continued. The manner in which the process to manage the strategy has developed has led to less transparency in the development of issues, which is in direct contrast to the direction LB&amp;I is pursuing through the new Quality Examination Process (formerly known as Joint Audit Planning) and the Compliance Assurance Program. We believe that the current process can result in taxpayers being on the defensive at the very beginning of an examination and can result in inadequate factual development and more unagreed issues.</a:t>
            </a:r>
            <a:br>
              <a:rPr lang="en-US" sz="1800"/>
            </a:br>
            <a:r>
              <a:rPr lang="en-US" sz="1800"/>
              <a:t>Certain issues require more dialogue at the industry level and may require continued management on a coordinated basis. The Subgroup could see a need for a continuation of the current issue management strategy for these types of issues until a new coordination process can be put in place.</a:t>
            </a:r>
            <a:br>
              <a:rPr lang="en-US" sz="1800"/>
            </a:br>
            <a:endParaRPr lang="en-US"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UTP Filings …</a:t>
            </a:r>
            <a:r>
              <a:rPr lang="en-US" sz="2400" b="0" i="1" dirty="0" smtClean="0"/>
              <a:t>How Much Difference Will They Make?</a:t>
            </a:r>
            <a:endParaRPr lang="en-US" sz="2400" b="0" i="1" dirty="0"/>
          </a:p>
        </p:txBody>
      </p:sp>
      <p:sp>
        <p:nvSpPr>
          <p:cNvPr id="3" name="Content Placeholder 2"/>
          <p:cNvSpPr>
            <a:spLocks noGrp="1"/>
          </p:cNvSpPr>
          <p:nvPr>
            <p:ph idx="1"/>
          </p:nvPr>
        </p:nvSpPr>
        <p:spPr/>
        <p:txBody>
          <a:bodyPr/>
          <a:lstStyle/>
          <a:p>
            <a:r>
              <a:rPr lang="en-US" sz="2000" dirty="0" smtClean="0"/>
              <a:t>Schedule UTP filed with 2010 Returns</a:t>
            </a:r>
          </a:p>
          <a:p>
            <a:pPr lvl="1"/>
            <a:r>
              <a:rPr lang="en-US" sz="2000" dirty="0" smtClean="0"/>
              <a:t>IRS received approximately 1,900 Schedules UTPs containing approximately 4000 UTP disclosures</a:t>
            </a:r>
          </a:p>
          <a:p>
            <a:pPr lvl="1"/>
            <a:r>
              <a:rPr lang="en-US" sz="2000" dirty="0" smtClean="0"/>
              <a:t>Majority of returns with disclosures were </a:t>
            </a:r>
            <a:r>
              <a:rPr lang="en-US" sz="2000" u="sng" dirty="0" smtClean="0"/>
              <a:t>not from CIC </a:t>
            </a:r>
            <a:r>
              <a:rPr lang="en-US" sz="2000" dirty="0" smtClean="0"/>
              <a:t>taxpayers (79%)</a:t>
            </a:r>
          </a:p>
          <a:p>
            <a:pPr lvl="1"/>
            <a:r>
              <a:rPr lang="en-US" sz="2000" dirty="0" smtClean="0"/>
              <a:t>Non-CIC returns averaged 1.8 UTPs</a:t>
            </a:r>
          </a:p>
          <a:p>
            <a:pPr lvl="1"/>
            <a:r>
              <a:rPr lang="en-US" sz="2000" dirty="0" smtClean="0"/>
              <a:t>CIC returns averaged 3.2 UTPs</a:t>
            </a:r>
          </a:p>
          <a:p>
            <a:pPr lvl="1"/>
            <a:r>
              <a:rPr lang="en-US" sz="2000" dirty="0" smtClean="0"/>
              <a:t>54% of all returns reporting UTPs had only one uncertain position</a:t>
            </a:r>
          </a:p>
          <a:p>
            <a:r>
              <a:rPr lang="en-US" sz="2000" dirty="0" smtClean="0"/>
              <a:t>Top 3 Code Sections</a:t>
            </a:r>
          </a:p>
          <a:p>
            <a:pPr lvl="1"/>
            <a:r>
              <a:rPr lang="en-US" sz="2000" dirty="0" smtClean="0"/>
              <a:t>Section 41 Research tax credits</a:t>
            </a:r>
          </a:p>
          <a:p>
            <a:pPr lvl="1"/>
            <a:r>
              <a:rPr lang="en-US" sz="2000" dirty="0" smtClean="0"/>
              <a:t>Section 482 Allocation of income including transfer pricing (20%)</a:t>
            </a:r>
          </a:p>
          <a:p>
            <a:pPr lvl="1"/>
            <a:r>
              <a:rPr lang="en-US" sz="2000" dirty="0" smtClean="0"/>
              <a:t>Section 162 Trade and business expenses</a:t>
            </a:r>
          </a:p>
          <a:p>
            <a:pPr lvl="1"/>
            <a:endParaRPr lang="en-US" sz="2000" dirty="0" smtClean="0"/>
          </a:p>
        </p:txBody>
      </p:sp>
      <p:sp>
        <p:nvSpPr>
          <p:cNvPr id="4" name="Slide Number Placeholder 3"/>
          <p:cNvSpPr>
            <a:spLocks noGrp="1"/>
          </p:cNvSpPr>
          <p:nvPr>
            <p:ph type="sldNum" sz="quarter" idx="4294967295"/>
          </p:nvPr>
        </p:nvSpPr>
        <p:spPr>
          <a:xfrm>
            <a:off x="8297863" y="6386400"/>
            <a:ext cx="658812" cy="279400"/>
          </a:xfrm>
          <a:prstGeom prst="rect">
            <a:avLst/>
          </a:prstGeom>
        </p:spPr>
        <p:txBody>
          <a:bodyPr/>
          <a:lstStyle/>
          <a:p>
            <a:fld id="{E1830532-BA1A-45D9-9F28-6B897F998BD5}" type="slidenum">
              <a:rPr lang="en-GB" smtClean="0"/>
              <a:pPr/>
              <a:t>3</a:t>
            </a:fld>
            <a:endParaRPr lang="en-GB"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normAutofit fontScale="90000"/>
          </a:bodyPr>
          <a:lstStyle/>
          <a:p>
            <a:r>
              <a:rPr lang="en-US"/>
              <a:t>Knowledge Management Process	</a:t>
            </a:r>
          </a:p>
        </p:txBody>
      </p:sp>
      <p:sp>
        <p:nvSpPr>
          <p:cNvPr id="663555" name="Rectangle 3"/>
          <p:cNvSpPr>
            <a:spLocks noGrp="1" noChangeArrowheads="1"/>
          </p:cNvSpPr>
          <p:nvPr>
            <p:ph type="body" idx="1"/>
          </p:nvPr>
        </p:nvSpPr>
        <p:spPr/>
        <p:txBody>
          <a:bodyPr>
            <a:normAutofit fontScale="92500" lnSpcReduction="10000"/>
          </a:bodyPr>
          <a:lstStyle/>
          <a:p>
            <a:r>
              <a:rPr lang="en-US"/>
              <a:t>Tiering system replaced by new process</a:t>
            </a:r>
          </a:p>
          <a:p>
            <a:r>
              <a:rPr lang="en-US"/>
              <a:t>New process focuses on more efficiently managing expertise across the division</a:t>
            </a:r>
          </a:p>
          <a:p>
            <a:r>
              <a:rPr lang="en-US"/>
              <a:t>Issue Practice Groups (“IPGs”) will bring together subject matter experts to enhance collaboration</a:t>
            </a:r>
          </a:p>
          <a:p>
            <a:r>
              <a:rPr lang="en-US"/>
              <a:t>Old process “too constricted”</a:t>
            </a:r>
          </a:p>
          <a:p>
            <a:pPr lvl="1"/>
            <a:r>
              <a:rPr lang="en-US"/>
              <a:t>Loss of focus on issue, focused on coordination]</a:t>
            </a:r>
          </a:p>
          <a:p>
            <a:pPr lvl="1"/>
            <a:r>
              <a:rPr lang="en-US"/>
              <a:t>Field teams frustrated with lack of control</a:t>
            </a:r>
          </a:p>
          <a:p>
            <a:pPr lvl="1"/>
            <a:r>
              <a:rPr lang="en-US"/>
              <a:t>Taxpayers frustrated with decisions being made “behind the curtain”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p:txBody>
          <a:bodyPr/>
          <a:lstStyle/>
          <a:p>
            <a:r>
              <a:rPr lang="en-US"/>
              <a:t>IPG Overview</a:t>
            </a:r>
          </a:p>
        </p:txBody>
      </p:sp>
      <p:sp>
        <p:nvSpPr>
          <p:cNvPr id="669699" name="Rectangle 3"/>
          <p:cNvSpPr>
            <a:spLocks noGrp="1" noChangeArrowheads="1"/>
          </p:cNvSpPr>
          <p:nvPr>
            <p:ph type="body" idx="1"/>
          </p:nvPr>
        </p:nvSpPr>
        <p:spPr/>
        <p:txBody>
          <a:bodyPr>
            <a:normAutofit fontScale="92500" lnSpcReduction="20000"/>
          </a:bodyPr>
          <a:lstStyle/>
          <a:p>
            <a:pPr>
              <a:lnSpc>
                <a:spcPct val="90000"/>
              </a:lnSpc>
            </a:pPr>
            <a:r>
              <a:rPr lang="en-US"/>
              <a:t>Allow broader vetting of issues</a:t>
            </a:r>
          </a:p>
          <a:p>
            <a:pPr>
              <a:lnSpc>
                <a:spcPct val="90000"/>
              </a:lnSpc>
            </a:pPr>
            <a:r>
              <a:rPr lang="en-US"/>
              <a:t>New hires with industry and issue expertise</a:t>
            </a:r>
          </a:p>
          <a:p>
            <a:pPr>
              <a:lnSpc>
                <a:spcPct val="90000"/>
              </a:lnSpc>
            </a:pPr>
            <a:r>
              <a:rPr lang="en-US"/>
              <a:t>IPGs to function more like law firms</a:t>
            </a:r>
          </a:p>
          <a:p>
            <a:pPr>
              <a:lnSpc>
                <a:spcPct val="90000"/>
              </a:lnSpc>
            </a:pPr>
            <a:r>
              <a:rPr lang="en-US"/>
              <a:t>Make-up of IPG</a:t>
            </a:r>
          </a:p>
          <a:p>
            <a:pPr lvl="1">
              <a:lnSpc>
                <a:spcPct val="90000"/>
              </a:lnSpc>
            </a:pPr>
            <a:r>
              <a:rPr lang="en-US"/>
              <a:t>Full time coordinator – may or may not be technical advisor but may also be a subject matter expert</a:t>
            </a:r>
          </a:p>
          <a:p>
            <a:pPr lvl="1">
              <a:lnSpc>
                <a:spcPct val="90000"/>
              </a:lnSpc>
            </a:pPr>
            <a:r>
              <a:rPr lang="en-US"/>
              <a:t>LB&amp;I personnel may “express interest” in joining IPG (self-select)</a:t>
            </a:r>
          </a:p>
          <a:p>
            <a:pPr lvl="1">
              <a:lnSpc>
                <a:spcPct val="90000"/>
              </a:lnSpc>
            </a:pPr>
            <a:r>
              <a:rPr lang="en-US"/>
              <a:t>Many members are part-time subject matter experts</a:t>
            </a:r>
          </a:p>
          <a:p>
            <a:pPr lvl="1">
              <a:lnSpc>
                <a:spcPct val="90000"/>
              </a:lnSpc>
            </a:pPr>
            <a:r>
              <a:rPr lang="en-US"/>
              <a:t>Part time team members retain their regular roles</a:t>
            </a:r>
          </a:p>
          <a:p>
            <a:pPr lvl="1">
              <a:lnSpc>
                <a:spcPct val="90000"/>
              </a:lnSpc>
            </a:pPr>
            <a:r>
              <a:rPr lang="en-US"/>
              <a:t>Part time counsel advisors also retain their regular roles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p:txBody>
          <a:bodyPr/>
          <a:lstStyle/>
          <a:p>
            <a:r>
              <a:rPr lang="en-US"/>
              <a:t>IPG Process</a:t>
            </a:r>
          </a:p>
        </p:txBody>
      </p:sp>
      <p:sp>
        <p:nvSpPr>
          <p:cNvPr id="670723" name="Rectangle 3"/>
          <p:cNvSpPr>
            <a:spLocks noGrp="1" noChangeArrowheads="1"/>
          </p:cNvSpPr>
          <p:nvPr>
            <p:ph type="body" idx="1"/>
          </p:nvPr>
        </p:nvSpPr>
        <p:spPr/>
        <p:txBody>
          <a:bodyPr>
            <a:normAutofit fontScale="85000" lnSpcReduction="10000"/>
          </a:bodyPr>
          <a:lstStyle/>
          <a:p>
            <a:r>
              <a:rPr lang="en-US"/>
              <a:t>Decentralized and informal communications process</a:t>
            </a:r>
          </a:p>
          <a:p>
            <a:pPr lvl="1"/>
            <a:r>
              <a:rPr lang="en-US"/>
              <a:t>Regular conference calls for IPGs</a:t>
            </a:r>
          </a:p>
          <a:p>
            <a:pPr lvl="1"/>
            <a:r>
              <a:rPr lang="en-US"/>
              <a:t>Online SharePoint network</a:t>
            </a:r>
          </a:p>
          <a:p>
            <a:r>
              <a:rPr lang="en-US"/>
              <a:t>Informal process not meant to take the place of traditional guidance formats</a:t>
            </a:r>
          </a:p>
          <a:p>
            <a:pPr lvl="1"/>
            <a:r>
              <a:rPr lang="en-US"/>
              <a:t>Audit team performs its own analysis</a:t>
            </a:r>
          </a:p>
          <a:p>
            <a:pPr lvl="1"/>
            <a:r>
              <a:rPr lang="en-US"/>
              <a:t>Works with IPG on factual development and legal issues</a:t>
            </a:r>
          </a:p>
          <a:p>
            <a:pPr lvl="1"/>
            <a:r>
              <a:rPr lang="en-US"/>
              <a:t>Goal is to provide the field with more possible recommendations and heightened decision-making abilities</a:t>
            </a:r>
          </a:p>
          <a:p>
            <a:r>
              <a:rPr lang="en-US"/>
              <a:t>Counsel involvement still evolving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p:txBody>
          <a:bodyPr/>
          <a:lstStyle/>
          <a:p>
            <a:r>
              <a:rPr lang="en-US"/>
              <a:t>Status/Transition</a:t>
            </a:r>
          </a:p>
        </p:txBody>
      </p:sp>
      <p:sp>
        <p:nvSpPr>
          <p:cNvPr id="671747" name="Rectangle 3"/>
          <p:cNvSpPr>
            <a:spLocks noGrp="1" noChangeArrowheads="1"/>
          </p:cNvSpPr>
          <p:nvPr>
            <p:ph type="body" idx="1"/>
          </p:nvPr>
        </p:nvSpPr>
        <p:spPr/>
        <p:txBody>
          <a:bodyPr/>
          <a:lstStyle/>
          <a:p>
            <a:r>
              <a:rPr lang="en-US" sz="2000"/>
              <a:t>LB&amp;I said to view tiering as being phased out</a:t>
            </a:r>
          </a:p>
          <a:p>
            <a:pPr lvl="1"/>
            <a:r>
              <a:rPr lang="en-US" sz="1800"/>
              <a:t>No standing IMT except for existing projects</a:t>
            </a:r>
          </a:p>
          <a:p>
            <a:pPr lvl="1"/>
            <a:r>
              <a:rPr lang="en-US" sz="1800"/>
              <a:t>IRM to be revamped</a:t>
            </a:r>
          </a:p>
          <a:p>
            <a:r>
              <a:rPr lang="en-US" sz="2000"/>
              <a:t>Less “absolute control” over issue resolution</a:t>
            </a:r>
          </a:p>
          <a:p>
            <a:pPr lvl="1"/>
            <a:r>
              <a:rPr lang="en-US" sz="1800"/>
              <a:t>Exam teams to take more control of issues</a:t>
            </a:r>
          </a:p>
          <a:p>
            <a:pPr lvl="1"/>
            <a:r>
              <a:rPr lang="en-US" sz="1800"/>
              <a:t>Taxpayers will not have contact with IPGs</a:t>
            </a:r>
          </a:p>
          <a:p>
            <a:r>
              <a:rPr lang="en-US" sz="2000"/>
              <a:t>Currently five IPGs</a:t>
            </a:r>
          </a:p>
          <a:p>
            <a:pPr lvl="1"/>
            <a:r>
              <a:rPr lang="en-US" sz="1800"/>
              <a:t>Life Insurance</a:t>
            </a:r>
          </a:p>
          <a:p>
            <a:pPr lvl="1"/>
            <a:r>
              <a:rPr lang="en-US" sz="1800"/>
              <a:t>P&amp;C Insurance</a:t>
            </a:r>
          </a:p>
          <a:p>
            <a:pPr lvl="1"/>
            <a:r>
              <a:rPr lang="en-US" sz="1800"/>
              <a:t>Change in Methods of Accounting </a:t>
            </a:r>
          </a:p>
          <a:p>
            <a:pPr lvl="1"/>
            <a:r>
              <a:rPr lang="en-US" sz="1800"/>
              <a:t>Deductible v. Capital Expenditures</a:t>
            </a:r>
          </a:p>
          <a:p>
            <a:pPr lvl="1"/>
            <a:r>
              <a:rPr lang="en-US" sz="1800"/>
              <a:t>RICs, REITs and REMICs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ChangeArrowheads="1"/>
          </p:cNvSpPr>
          <p:nvPr>
            <p:ph type="title"/>
          </p:nvPr>
        </p:nvSpPr>
        <p:spPr/>
        <p:txBody>
          <a:bodyPr>
            <a:normAutofit fontScale="90000"/>
          </a:bodyPr>
          <a:lstStyle/>
          <a:p>
            <a:r>
              <a:rPr lang="en-US"/>
              <a:t>Develop Better Working Relationship </a:t>
            </a:r>
          </a:p>
        </p:txBody>
      </p:sp>
      <p:sp>
        <p:nvSpPr>
          <p:cNvPr id="681987" name="Rectangle 3"/>
          <p:cNvSpPr>
            <a:spLocks noGrp="1" noChangeArrowheads="1"/>
          </p:cNvSpPr>
          <p:nvPr>
            <p:ph type="body" idx="1"/>
          </p:nvPr>
        </p:nvSpPr>
        <p:spPr/>
        <p:txBody>
          <a:bodyPr/>
          <a:lstStyle/>
          <a:p>
            <a:r>
              <a:rPr lang="en-US"/>
              <a:t>Joint Audit Planning Process Replaced with Quality Examination Process</a:t>
            </a:r>
          </a:p>
          <a:p>
            <a:r>
              <a:rPr lang="en-US"/>
              <a:t>QEP effective after June 1, 2010</a:t>
            </a:r>
          </a:p>
          <a:p>
            <a:r>
              <a:rPr lang="en-US"/>
              <a:t>Less detailed than Joint Audit Planning</a:t>
            </a:r>
          </a:p>
          <a:p>
            <a:r>
              <a:rPr lang="en-US"/>
              <a:t>Roles and responsibilities more clearly defined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a:lstStyle/>
          <a:p>
            <a:r>
              <a:rPr lang="en-US"/>
              <a:t>Joint Audit Planning Process </a:t>
            </a:r>
          </a:p>
        </p:txBody>
      </p:sp>
      <p:sp>
        <p:nvSpPr>
          <p:cNvPr id="674819" name="Rectangle 3"/>
          <p:cNvSpPr>
            <a:spLocks noGrp="1" noChangeArrowheads="1"/>
          </p:cNvSpPr>
          <p:nvPr>
            <p:ph type="body" idx="1"/>
          </p:nvPr>
        </p:nvSpPr>
        <p:spPr/>
        <p:txBody>
          <a:bodyPr>
            <a:normAutofit fontScale="92500" lnSpcReduction="10000"/>
          </a:bodyPr>
          <a:lstStyle/>
          <a:p>
            <a:r>
              <a:rPr lang="en-US"/>
              <a:t>Collaborative effort of the IRS and TEI</a:t>
            </a:r>
          </a:p>
          <a:p>
            <a:r>
              <a:rPr lang="en-US"/>
              <a:t>Set out in a 39-page document with step-plans and check lists</a:t>
            </a:r>
          </a:p>
          <a:p>
            <a:r>
              <a:rPr lang="en-US"/>
              <a:t>In connection with the tiered issue process, created taxpayer concern regarding decision-makers being “man behind the curtain”</a:t>
            </a:r>
          </a:p>
          <a:p>
            <a:r>
              <a:rPr lang="en-US"/>
              <a:t>Perceived as too cumbersome and bureaucratic </a:t>
            </a:r>
          </a:p>
          <a:p>
            <a:r>
              <a:rPr lang="en-US"/>
              <a:t>Perceived as potentially slowing down, rather than speeding up, issue resolution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ChangeArrowheads="1"/>
          </p:cNvSpPr>
          <p:nvPr>
            <p:ph type="title"/>
          </p:nvPr>
        </p:nvSpPr>
        <p:spPr/>
        <p:txBody>
          <a:bodyPr/>
          <a:lstStyle/>
          <a:p>
            <a:r>
              <a:rPr lang="en-US"/>
              <a:t>Quality Examination Process</a:t>
            </a:r>
          </a:p>
        </p:txBody>
      </p:sp>
      <p:sp>
        <p:nvSpPr>
          <p:cNvPr id="675843" name="Rectangle 3"/>
          <p:cNvSpPr>
            <a:spLocks noGrp="1" noChangeArrowheads="1"/>
          </p:cNvSpPr>
          <p:nvPr>
            <p:ph type="body" idx="1"/>
          </p:nvPr>
        </p:nvSpPr>
        <p:spPr/>
        <p:txBody>
          <a:bodyPr>
            <a:normAutofit fontScale="92500" lnSpcReduction="20000"/>
          </a:bodyPr>
          <a:lstStyle/>
          <a:p>
            <a:pPr>
              <a:lnSpc>
                <a:spcPct val="90000"/>
              </a:lnSpc>
            </a:pPr>
            <a:r>
              <a:rPr lang="en-US"/>
              <a:t>Quality Examination Process (“QEP”)</a:t>
            </a:r>
          </a:p>
          <a:p>
            <a:pPr>
              <a:lnSpc>
                <a:spcPct val="90000"/>
              </a:lnSpc>
            </a:pPr>
            <a:r>
              <a:rPr lang="en-US"/>
              <a:t>Collaborative effort of the IRS and TEI in 2010 to replace Joint Audit Planning Process</a:t>
            </a:r>
          </a:p>
          <a:p>
            <a:pPr>
              <a:lnSpc>
                <a:spcPct val="90000"/>
              </a:lnSpc>
            </a:pPr>
            <a:r>
              <a:rPr lang="en-US"/>
              <a:t>Process is set out in QEP Reference Guide, available on IRS website</a:t>
            </a:r>
          </a:p>
          <a:p>
            <a:pPr>
              <a:lnSpc>
                <a:spcPct val="90000"/>
              </a:lnSpc>
            </a:pPr>
            <a:r>
              <a:rPr lang="en-US"/>
              <a:t>The intent is to bring everyone into the room and have a healthy debate about the issues</a:t>
            </a:r>
          </a:p>
          <a:p>
            <a:pPr>
              <a:lnSpc>
                <a:spcPct val="90000"/>
              </a:lnSpc>
            </a:pPr>
            <a:r>
              <a:rPr lang="en-US"/>
              <a:t>Streamline internal administrative processes, increase consistency</a:t>
            </a:r>
          </a:p>
          <a:p>
            <a:pPr>
              <a:lnSpc>
                <a:spcPct val="90000"/>
              </a:lnSpc>
            </a:pPr>
            <a:r>
              <a:rPr lang="en-US"/>
              <a:t>More clearly define responsibilities</a:t>
            </a:r>
          </a:p>
          <a:p>
            <a:pPr>
              <a:lnSpc>
                <a:spcPct val="90000"/>
              </a:lnSpc>
            </a:pPr>
            <a:r>
              <a:rPr lang="en-US"/>
              <a:t>Provide exam teams with more flexibility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normAutofit fontScale="90000"/>
          </a:bodyPr>
          <a:lstStyle/>
          <a:p>
            <a:r>
              <a:rPr lang="en-US"/>
              <a:t>Overcome Internal Barriers at the IRS</a:t>
            </a:r>
          </a:p>
        </p:txBody>
      </p:sp>
      <p:sp>
        <p:nvSpPr>
          <p:cNvPr id="683011" name="Rectangle 3"/>
          <p:cNvSpPr>
            <a:spLocks noGrp="1" noChangeArrowheads="1"/>
          </p:cNvSpPr>
          <p:nvPr>
            <p:ph type="body" idx="1"/>
          </p:nvPr>
        </p:nvSpPr>
        <p:spPr/>
        <p:txBody>
          <a:bodyPr/>
          <a:lstStyle/>
          <a:p>
            <a:pPr>
              <a:buFontTx/>
              <a:buNone/>
            </a:pPr>
            <a:r>
              <a:rPr lang="en-US" dirty="0" smtClean="0"/>
              <a:t>   </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Industry Issue Resolution/Coordinated Issues</a:t>
            </a:r>
            <a:br>
              <a:rPr lang="en-US" dirty="0" smtClean="0"/>
            </a:br>
            <a:r>
              <a:rPr lang="en-US" dirty="0" smtClean="0"/>
              <a:t>FBA Insurance Tax Program</a:t>
            </a:r>
            <a:endParaRPr lang="en-US" dirty="0"/>
          </a:p>
        </p:txBody>
      </p:sp>
      <p:sp>
        <p:nvSpPr>
          <p:cNvPr id="3" name="Subtitle 2"/>
          <p:cNvSpPr>
            <a:spLocks noGrp="1"/>
          </p:cNvSpPr>
          <p:nvPr>
            <p:ph type="subTitle" idx="1"/>
          </p:nvPr>
        </p:nvSpPr>
        <p:spPr/>
        <p:txBody>
          <a:bodyPr>
            <a:normAutofit fontScale="77500" lnSpcReduction="20000"/>
          </a:bodyPr>
          <a:lstStyle/>
          <a:p>
            <a:endParaRPr lang="en-US" dirty="0" smtClean="0"/>
          </a:p>
          <a:p>
            <a:r>
              <a:rPr lang="en-US" dirty="0" smtClean="0"/>
              <a:t>Focus on Insurance Industry Issues</a:t>
            </a:r>
          </a:p>
          <a:p>
            <a:endParaRPr lang="en-US" dirty="0"/>
          </a:p>
          <a:p>
            <a:r>
              <a:rPr lang="en-US" dirty="0" smtClean="0"/>
              <a:t>Dave Carlson, SVP, Hartford Financial Services</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Industry Issue Resolution (“IIR”)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History of IIR Program</a:t>
            </a:r>
          </a:p>
          <a:p>
            <a:r>
              <a:rPr lang="en-US" dirty="0" smtClean="0"/>
              <a:t>Benefits to Government/Taxpayer of IIR’s</a:t>
            </a:r>
          </a:p>
          <a:p>
            <a:pPr lvl="1"/>
            <a:r>
              <a:rPr lang="en-US" dirty="0" smtClean="0"/>
              <a:t>Certainty of treatment</a:t>
            </a:r>
          </a:p>
          <a:p>
            <a:pPr lvl="1"/>
            <a:r>
              <a:rPr lang="en-US" dirty="0" smtClean="0"/>
              <a:t>Greatly reduced administrative costs to both sides</a:t>
            </a:r>
          </a:p>
          <a:p>
            <a:r>
              <a:rPr lang="en-US" dirty="0" smtClean="0"/>
              <a:t>How issues are chosen</a:t>
            </a:r>
          </a:p>
          <a:p>
            <a:pPr lvl="1"/>
            <a:r>
              <a:rPr lang="en-US" dirty="0" smtClean="0"/>
              <a:t>Complex fact patterns/unclear law</a:t>
            </a:r>
          </a:p>
          <a:p>
            <a:r>
              <a:rPr lang="en-US" dirty="0" smtClean="0"/>
              <a:t>Openness and honesty are important</a:t>
            </a:r>
          </a:p>
          <a:p>
            <a:r>
              <a:rPr lang="en-US" dirty="0" smtClean="0"/>
              <a:t>Timing of resolution</a:t>
            </a:r>
          </a:p>
          <a:p>
            <a:r>
              <a:rPr lang="en-US" dirty="0" smtClean="0"/>
              <a:t>It is not “Let’s Make a Deal”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Schedule UTP Influence on IRS Audits</a:t>
            </a:r>
            <a:endParaRPr lang="en-US" dirty="0"/>
          </a:p>
        </p:txBody>
      </p:sp>
      <p:sp>
        <p:nvSpPr>
          <p:cNvPr id="3" name="Content Placeholder 2"/>
          <p:cNvSpPr>
            <a:spLocks noGrp="1"/>
          </p:cNvSpPr>
          <p:nvPr>
            <p:ph idx="1"/>
          </p:nvPr>
        </p:nvSpPr>
        <p:spPr/>
        <p:txBody>
          <a:bodyPr>
            <a:normAutofit lnSpcReduction="10000"/>
          </a:bodyPr>
          <a:lstStyle/>
          <a:p>
            <a:pPr>
              <a:defRPr/>
            </a:pPr>
            <a:r>
              <a:rPr lang="en-US" dirty="0" smtClean="0"/>
              <a:t>IRS Goals</a:t>
            </a:r>
          </a:p>
          <a:p>
            <a:pPr lvl="1">
              <a:defRPr/>
            </a:pPr>
            <a:r>
              <a:rPr lang="en-US" dirty="0" smtClean="0"/>
              <a:t>Create earlier certainty for taxpayers</a:t>
            </a:r>
          </a:p>
          <a:p>
            <a:pPr lvl="1">
              <a:defRPr/>
            </a:pPr>
            <a:r>
              <a:rPr lang="en-US" dirty="0" smtClean="0"/>
              <a:t>Reduce time required to </a:t>
            </a:r>
            <a:r>
              <a:rPr lang="en-US" dirty="0"/>
              <a:t>find issues and complete </a:t>
            </a:r>
            <a:r>
              <a:rPr lang="en-US" dirty="0" smtClean="0"/>
              <a:t>audits </a:t>
            </a:r>
          </a:p>
          <a:p>
            <a:pPr lvl="1">
              <a:defRPr/>
            </a:pPr>
            <a:r>
              <a:rPr lang="en-US" dirty="0" smtClean="0"/>
              <a:t>Prioritize selection of taxpayers and issues for examination</a:t>
            </a:r>
            <a:endParaRPr lang="en-US" dirty="0"/>
          </a:p>
          <a:p>
            <a:pPr lvl="1">
              <a:defRPr/>
            </a:pPr>
            <a:r>
              <a:rPr lang="en-US" dirty="0" smtClean="0"/>
              <a:t>Increase consistency of taxpayer treatment</a:t>
            </a:r>
          </a:p>
          <a:p>
            <a:pPr lvl="1">
              <a:defRPr/>
            </a:pPr>
            <a:r>
              <a:rPr lang="en-US" dirty="0" smtClean="0"/>
              <a:t>Systematically identify </a:t>
            </a:r>
            <a:r>
              <a:rPr lang="en-US" dirty="0"/>
              <a:t>issues where </a:t>
            </a:r>
            <a:r>
              <a:rPr lang="en-US" dirty="0" smtClean="0"/>
              <a:t>their uncertainty makes them ripe for further IRS guidance</a:t>
            </a:r>
            <a:r>
              <a:rPr lang="en-US" dirty="0"/>
              <a:t>; </a:t>
            </a:r>
          </a:p>
        </p:txBody>
      </p:sp>
      <p:sp>
        <p:nvSpPr>
          <p:cNvPr id="37892" name="Slide Number Placeholder 4"/>
          <p:cNvSpPr>
            <a:spLocks noGrp="1"/>
          </p:cNvSpPr>
          <p:nvPr>
            <p:ph type="sldNum" sz="quarter" idx="4294967295"/>
          </p:nvPr>
        </p:nvSpPr>
        <p:spPr>
          <a:xfrm>
            <a:off x="8420100" y="6499225"/>
            <a:ext cx="609600" cy="244475"/>
          </a:xfrm>
          <a:prstGeom prst="rect">
            <a:avLst/>
          </a:prstGeom>
          <a:noFill/>
        </p:spPr>
        <p:txBody>
          <a:bodyPr/>
          <a:lstStyle/>
          <a:p>
            <a:fld id="{16F222FF-68E8-421E-847D-69F3DA24DA28}" type="slidenum">
              <a:rPr lang="en-US" smtClean="0"/>
              <a:pPr/>
              <a:t>4</a:t>
            </a:fld>
            <a:endParaRPr lang="en-US" dirty="0" smtClean="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Partial Worthlessness Issue</a:t>
            </a:r>
            <a:endParaRPr lang="en-US" dirty="0"/>
          </a:p>
        </p:txBody>
      </p:sp>
      <p:sp>
        <p:nvSpPr>
          <p:cNvPr id="3" name="Content Placeholder 2"/>
          <p:cNvSpPr>
            <a:spLocks noGrp="1"/>
          </p:cNvSpPr>
          <p:nvPr>
            <p:ph idx="1"/>
          </p:nvPr>
        </p:nvSpPr>
        <p:spPr/>
        <p:txBody>
          <a:bodyPr>
            <a:normAutofit fontScale="92500"/>
          </a:bodyPr>
          <a:lstStyle/>
          <a:p>
            <a:r>
              <a:rPr lang="en-US" dirty="0" smtClean="0"/>
              <a:t>Issue is when/how much bad debt deduction can be taken by insurance companies on partially worthless securities under IRC Sec. 166</a:t>
            </a:r>
          </a:p>
          <a:p>
            <a:r>
              <a:rPr lang="en-US" dirty="0" smtClean="0"/>
              <a:t>Although formal bad debt guidance for the insurance industry has not been issued, the 2008-2009 financial crisis caused the amounts at stake to increase greatly</a:t>
            </a:r>
          </a:p>
          <a:p>
            <a:r>
              <a:rPr lang="en-US" dirty="0" smtClean="0"/>
              <a:t>Both the government and taxpayers would benefit from clarity on the rules</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Partial Worthlessness Timeline</a:t>
            </a:r>
            <a:endParaRPr lang="en-US" dirty="0"/>
          </a:p>
        </p:txBody>
      </p:sp>
      <p:sp>
        <p:nvSpPr>
          <p:cNvPr id="3" name="Content Placeholder 2"/>
          <p:cNvSpPr>
            <a:spLocks noGrp="1"/>
          </p:cNvSpPr>
          <p:nvPr>
            <p:ph idx="1"/>
          </p:nvPr>
        </p:nvSpPr>
        <p:spPr/>
        <p:txBody>
          <a:bodyPr/>
          <a:lstStyle/>
          <a:p>
            <a:r>
              <a:rPr lang="en-US" dirty="0" smtClean="0"/>
              <a:t>Original request filed with IRS in September, 2010</a:t>
            </a:r>
          </a:p>
          <a:p>
            <a:r>
              <a:rPr lang="en-US" dirty="0" smtClean="0"/>
              <a:t>Begun by group of interested companies, ACLI assumed a leading role</a:t>
            </a:r>
          </a:p>
          <a:p>
            <a:r>
              <a:rPr lang="en-US" dirty="0" smtClean="0"/>
              <a:t>Several meetings held since that time, many documents have been prepared</a:t>
            </a:r>
          </a:p>
          <a:p>
            <a:r>
              <a:rPr lang="en-US" dirty="0" smtClean="0"/>
              <a:t>Progress continues; resolution is currently expected in the near future</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Annuity Hedging</a:t>
            </a:r>
            <a:endParaRPr lang="en-US" dirty="0"/>
          </a:p>
        </p:txBody>
      </p:sp>
      <p:sp>
        <p:nvSpPr>
          <p:cNvPr id="3" name="Content Placeholder 2"/>
          <p:cNvSpPr>
            <a:spLocks noGrp="1"/>
          </p:cNvSpPr>
          <p:nvPr>
            <p:ph idx="1"/>
          </p:nvPr>
        </p:nvSpPr>
        <p:spPr/>
        <p:txBody>
          <a:bodyPr/>
          <a:lstStyle/>
          <a:p>
            <a:r>
              <a:rPr lang="en-US" dirty="0" smtClean="0"/>
              <a:t>Issue is timing of recognition of gains and losses on hedges purchased for variable annuity products</a:t>
            </a:r>
          </a:p>
          <a:p>
            <a:r>
              <a:rPr lang="en-US" dirty="0" smtClean="0"/>
              <a:t>Although treatment of insurance company hedges has always been unclear, the magnitude of gains and losses during the financial crisis made it important to have clear and consistent guidance</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Hedging Timeline</a:t>
            </a:r>
            <a:endParaRPr lang="en-US" dirty="0"/>
          </a:p>
        </p:txBody>
      </p:sp>
      <p:sp>
        <p:nvSpPr>
          <p:cNvPr id="3" name="Content Placeholder 2"/>
          <p:cNvSpPr>
            <a:spLocks noGrp="1"/>
          </p:cNvSpPr>
          <p:nvPr>
            <p:ph idx="1"/>
          </p:nvPr>
        </p:nvSpPr>
        <p:spPr/>
        <p:txBody>
          <a:bodyPr/>
          <a:lstStyle/>
          <a:p>
            <a:r>
              <a:rPr lang="en-US" dirty="0" smtClean="0"/>
              <a:t>Original request filed in January, 2011</a:t>
            </a:r>
          </a:p>
          <a:p>
            <a:r>
              <a:rPr lang="en-US" dirty="0" smtClean="0"/>
              <a:t>Also led by group of interested companies, with ACLI assuming a significant role</a:t>
            </a:r>
          </a:p>
          <a:p>
            <a:r>
              <a:rPr lang="en-US" dirty="0" smtClean="0"/>
              <a:t>Several technical discussions have occurred since early 2011</a:t>
            </a:r>
          </a:p>
          <a:p>
            <a:r>
              <a:rPr lang="en-US" dirty="0" smtClean="0"/>
              <a:t>This guidance may take a little longer to resolve than partial worthlessness, but mid to late 2012 appears to be a reasonable goal.</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Coordinated Issues</a:t>
            </a:r>
            <a:endParaRPr lang="en-US" dirty="0"/>
          </a:p>
        </p:txBody>
      </p:sp>
      <p:sp>
        <p:nvSpPr>
          <p:cNvPr id="3" name="Content Placeholder 2"/>
          <p:cNvSpPr>
            <a:spLocks noGrp="1"/>
          </p:cNvSpPr>
          <p:nvPr>
            <p:ph idx="1"/>
          </p:nvPr>
        </p:nvSpPr>
        <p:spPr/>
        <p:txBody>
          <a:bodyPr>
            <a:normAutofit lnSpcReduction="10000"/>
          </a:bodyPr>
          <a:lstStyle/>
          <a:p>
            <a:pPr lvl="0"/>
            <a:r>
              <a:rPr lang="en-US" u="sng" dirty="0" smtClean="0">
                <a:hlinkClick r:id="rId2"/>
              </a:rPr>
              <a:t>Abandonment Losses for Intangible Assets</a:t>
            </a:r>
            <a:r>
              <a:rPr lang="en-US" dirty="0" smtClean="0"/>
              <a:t> - 05-27-2005</a:t>
            </a:r>
          </a:p>
          <a:p>
            <a:pPr lvl="0"/>
            <a:r>
              <a:rPr lang="en-US" u="sng" dirty="0" smtClean="0">
                <a:hlinkClick r:id="rId3"/>
              </a:rPr>
              <a:t>Conversion of Nonprofit Organizations</a:t>
            </a:r>
            <a:r>
              <a:rPr lang="en-US" dirty="0" smtClean="0"/>
              <a:t> - 06-04-08</a:t>
            </a:r>
          </a:p>
          <a:p>
            <a:pPr lvl="0"/>
            <a:r>
              <a:rPr lang="en-US" u="sng" dirty="0" smtClean="0">
                <a:hlinkClick r:id="rId4"/>
              </a:rPr>
              <a:t>IRC Section 807 Basis Adjustment - Change in Basis v. Correction of Error</a:t>
            </a:r>
            <a:r>
              <a:rPr lang="en-US" dirty="0" smtClean="0"/>
              <a:t> - 01-06-1997</a:t>
            </a:r>
          </a:p>
          <a:p>
            <a:pPr lvl="0"/>
            <a:r>
              <a:rPr lang="en-US" u="sng" dirty="0" smtClean="0">
                <a:hlinkClick r:id="rId5"/>
              </a:rPr>
              <a:t>Loss Utilization in a Life-Nonlife Consolidated Return Separate v. Single Entity Approach</a:t>
            </a:r>
            <a:r>
              <a:rPr lang="en-US" dirty="0" smtClean="0"/>
              <a:t> - 8-09-2000</a:t>
            </a:r>
          </a:p>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Coordinated Issues</a:t>
            </a:r>
            <a:endParaRPr lang="en-US" dirty="0"/>
          </a:p>
        </p:txBody>
      </p:sp>
      <p:sp>
        <p:nvSpPr>
          <p:cNvPr id="3" name="Content Placeholder 2"/>
          <p:cNvSpPr>
            <a:spLocks noGrp="1"/>
          </p:cNvSpPr>
          <p:nvPr>
            <p:ph idx="1"/>
          </p:nvPr>
        </p:nvSpPr>
        <p:spPr/>
        <p:txBody>
          <a:bodyPr/>
          <a:lstStyle/>
          <a:p>
            <a:r>
              <a:rPr lang="en-US" dirty="0" smtClean="0"/>
              <a:t>Issues per IRS/LB&amp;I website as of 4/30/12</a:t>
            </a:r>
          </a:p>
          <a:p>
            <a:r>
              <a:rPr lang="en-US" dirty="0" smtClean="0"/>
              <a:t>Are these issues still being worked?</a:t>
            </a:r>
          </a:p>
          <a:p>
            <a:r>
              <a:rPr lang="en-US" dirty="0" smtClean="0"/>
              <a:t>Are the issues still appropriate in the context of other issues that we are discussing today?</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z="4400" dirty="0" smtClean="0">
                <a:solidFill>
                  <a:schemeClr val="tx1"/>
                </a:solidFill>
              </a:rPr>
              <a:t>Limited Issue Focused Exam (LIFE)</a:t>
            </a:r>
            <a:endParaRPr lang="en-US" dirty="0">
              <a:solidFill>
                <a:schemeClr val="tx1"/>
              </a:solidFill>
            </a:endParaRPr>
          </a:p>
        </p:txBody>
      </p:sp>
      <p:sp>
        <p:nvSpPr>
          <p:cNvPr id="46083" name="Rectangle 3"/>
          <p:cNvSpPr>
            <a:spLocks noGrp="1" noChangeArrowheads="1"/>
          </p:cNvSpPr>
          <p:nvPr>
            <p:ph idx="1"/>
          </p:nvPr>
        </p:nvSpPr>
        <p:spPr/>
        <p:txBody>
          <a:bodyPr/>
          <a:lstStyle/>
          <a:p>
            <a:pPr>
              <a:lnSpc>
                <a:spcPct val="80000"/>
              </a:lnSpc>
              <a:buClrTx/>
              <a:buFont typeface="Arial" pitchFamily="34" charset="0"/>
              <a:buChar char="●"/>
            </a:pPr>
            <a:r>
              <a:rPr lang="en-US" sz="2800" dirty="0" smtClean="0"/>
              <a:t>The purpose of the LIFE program is </a:t>
            </a:r>
            <a:r>
              <a:rPr lang="en-US" sz="2800" b="1" dirty="0" smtClean="0"/>
              <a:t>to make the audit process faster and cheaper by limiting it to significant issues</a:t>
            </a:r>
            <a:r>
              <a:rPr lang="en-US" sz="2800" dirty="0" smtClean="0"/>
              <a:t>. IRM 4.51.3. </a:t>
            </a:r>
          </a:p>
          <a:p>
            <a:pPr lvl="1">
              <a:lnSpc>
                <a:spcPct val="80000"/>
              </a:lnSpc>
              <a:buClrTx/>
              <a:buFont typeface="Arial" pitchFamily="34" charset="0"/>
              <a:buChar char="–"/>
            </a:pPr>
            <a:r>
              <a:rPr lang="en-US" sz="2800" dirty="0" smtClean="0"/>
              <a:t>The goal is to focus only on the issues that have the greatest compliance risk.</a:t>
            </a:r>
          </a:p>
          <a:p>
            <a:pPr>
              <a:lnSpc>
                <a:spcPct val="80000"/>
              </a:lnSpc>
              <a:buClrTx/>
              <a:buFont typeface="Arial" pitchFamily="34" charset="0"/>
              <a:buChar char="●"/>
            </a:pPr>
            <a:r>
              <a:rPr lang="en-US" sz="2800" dirty="0" smtClean="0"/>
              <a:t>The taxpayer and IRS enter into a Memorandum of Understanding that incorporates the procedural agreements of the team manager and the taxpayer.</a:t>
            </a:r>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a:t>
            </a:r>
            <a:endParaRPr lang="en-US" dirty="0"/>
          </a:p>
        </p:txBody>
      </p:sp>
      <p:sp>
        <p:nvSpPr>
          <p:cNvPr id="3" name="Content Placeholder 2"/>
          <p:cNvSpPr>
            <a:spLocks noGrp="1"/>
          </p:cNvSpPr>
          <p:nvPr>
            <p:ph idx="1"/>
          </p:nvPr>
        </p:nvSpPr>
        <p:spPr/>
        <p:txBody>
          <a:bodyPr/>
          <a:lstStyle/>
          <a:p>
            <a:pPr>
              <a:lnSpc>
                <a:spcPct val="80000"/>
              </a:lnSpc>
            </a:pPr>
            <a:r>
              <a:rPr lang="en-US" sz="2800" dirty="0" smtClean="0"/>
              <a:t>In exchange for the cooperation of the taxpayer in exchanges of information, filing of claims, and discussion of issues as they arise, the IRS agrees not to examine new issues that are below the “materiality” limit. The taxpayer similarly agrees not to assert affirmative claims for issues under the “materiality” limit. </a:t>
            </a:r>
          </a:p>
          <a:p>
            <a:pPr>
              <a:lnSpc>
                <a:spcPct val="80000"/>
              </a:lnSpc>
            </a:pPr>
            <a:r>
              <a:rPr lang="en-US" sz="2800" dirty="0" smtClean="0"/>
              <a:t>Although there are no set standards, materiality for a case is based on dollar value, permanency (whether the tax savings will reverse in a future year) and timing (how long an item of tax will be deferred). I.R.M. 4.51.3.3.5</a:t>
            </a:r>
          </a:p>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TEFRA Partnership Procedures</a:t>
            </a:r>
            <a:endParaRPr lang="en-US" dirty="0"/>
          </a:p>
        </p:txBody>
      </p:sp>
      <p:sp>
        <p:nvSpPr>
          <p:cNvPr id="3" name="Content Placeholder 2"/>
          <p:cNvSpPr>
            <a:spLocks noGrp="1"/>
          </p:cNvSpPr>
          <p:nvPr>
            <p:ph idx="1"/>
          </p:nvPr>
        </p:nvSpPr>
        <p:spPr/>
        <p:txBody>
          <a:bodyPr>
            <a:normAutofit lnSpcReduction="10000"/>
          </a:bodyPr>
          <a:lstStyle/>
          <a:p>
            <a:pPr>
              <a:buClrTx/>
              <a:buFont typeface="Arial" pitchFamily="34" charset="0"/>
              <a:buChar char="●"/>
            </a:pPr>
            <a:r>
              <a:rPr lang="en-US" dirty="0" smtClean="0"/>
              <a:t>Code sections 6221-6234</a:t>
            </a:r>
          </a:p>
          <a:p>
            <a:pPr>
              <a:buClrTx/>
              <a:buFont typeface="Arial" pitchFamily="34" charset="0"/>
              <a:buChar char="●"/>
            </a:pPr>
            <a:r>
              <a:rPr lang="en-US" dirty="0" smtClean="0"/>
              <a:t>Separate audit at the partnership level</a:t>
            </a:r>
          </a:p>
          <a:p>
            <a:pPr>
              <a:buClrTx/>
              <a:buFont typeface="Arial" pitchFamily="34" charset="0"/>
              <a:buChar char="●"/>
            </a:pPr>
            <a:r>
              <a:rPr lang="en-US" dirty="0" smtClean="0"/>
              <a:t>Tax Matters Partner has certain responsibilities for IRS audit under Treas. Reg. section 301.6223(g)-1</a:t>
            </a:r>
          </a:p>
          <a:p>
            <a:pPr>
              <a:buClrTx/>
              <a:buFont typeface="Arial" pitchFamily="34" charset="0"/>
              <a:buChar char="●"/>
            </a:pPr>
            <a:r>
              <a:rPr lang="en-US" dirty="0" smtClean="0"/>
              <a:t>FPAA issued to partners at end of audit</a:t>
            </a:r>
          </a:p>
          <a:p>
            <a:pPr>
              <a:buClrTx/>
              <a:buFont typeface="Arial" pitchFamily="34" charset="0"/>
              <a:buChar char="●"/>
            </a:pPr>
            <a:r>
              <a:rPr lang="en-US" dirty="0" smtClean="0"/>
              <a:t>“TEFRA links” can prevent an audit cycle from closing out of exam and prevent processing of interest netting claims</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4" name="Text Box 4"/>
          <p:cNvSpPr txBox="1">
            <a:spLocks noChangeArrowheads="1"/>
          </p:cNvSpPr>
          <p:nvPr/>
        </p:nvSpPr>
        <p:spPr bwMode="auto">
          <a:xfrm>
            <a:off x="3451225" y="1425575"/>
            <a:ext cx="4297363" cy="1951038"/>
          </a:xfrm>
          <a:prstGeom prst="rect">
            <a:avLst/>
          </a:prstGeom>
          <a:noFill/>
          <a:ln w="9525" algn="ctr">
            <a:noFill/>
            <a:miter lim="800000"/>
            <a:headEnd/>
            <a:tailEnd/>
          </a:ln>
          <a:effectLst/>
        </p:spPr>
        <p:txBody>
          <a:bodyPr>
            <a:spAutoFit/>
          </a:bodyPr>
          <a:lstStyle/>
          <a:p>
            <a:pPr>
              <a:lnSpc>
                <a:spcPct val="90000"/>
              </a:lnSpc>
              <a:spcBef>
                <a:spcPct val="50000"/>
              </a:spcBef>
              <a:spcAft>
                <a:spcPct val="15000"/>
              </a:spcAft>
              <a:buFontTx/>
              <a:buNone/>
            </a:pPr>
            <a:r>
              <a:rPr lang="en-US" sz="3600">
                <a:solidFill>
                  <a:schemeClr val="bg1"/>
                </a:solidFill>
              </a:rPr>
              <a:t>Technical Advice Memoranda</a:t>
            </a:r>
          </a:p>
          <a:p>
            <a:pPr>
              <a:lnSpc>
                <a:spcPct val="110000"/>
              </a:lnSpc>
              <a:spcBef>
                <a:spcPct val="50000"/>
              </a:spcBef>
              <a:spcAft>
                <a:spcPct val="15000"/>
              </a:spcAft>
              <a:buFontTx/>
              <a:buNone/>
            </a:pPr>
            <a:r>
              <a:rPr lang="en-US" sz="1700">
                <a:solidFill>
                  <a:schemeClr val="bg1"/>
                </a:solidFill>
                <a:latin typeface="Arial" charset="0"/>
              </a:rPr>
              <a:t>Susan E. Seabrook	</a:t>
            </a:r>
          </a:p>
          <a:p>
            <a:pPr>
              <a:lnSpc>
                <a:spcPct val="80000"/>
              </a:lnSpc>
              <a:spcBef>
                <a:spcPct val="50000"/>
              </a:spcBef>
              <a:spcAft>
                <a:spcPct val="15000"/>
              </a:spcAft>
              <a:buFontTx/>
              <a:buNone/>
            </a:pPr>
            <a:endParaRPr lang="en-US" sz="1700">
              <a:solidFill>
                <a:schemeClr val="bg1"/>
              </a:solidFill>
              <a:latin typeface="Arial" charset="0"/>
            </a:endParaRPr>
          </a:p>
        </p:txBody>
      </p:sp>
      <p:sp>
        <p:nvSpPr>
          <p:cNvPr id="4" name="Title 3"/>
          <p:cNvSpPr>
            <a:spLocks noGrp="1"/>
          </p:cNvSpPr>
          <p:nvPr>
            <p:ph type="ctrTitle"/>
          </p:nvPr>
        </p:nvSpPr>
        <p:spPr/>
        <p:txBody>
          <a:bodyPr/>
          <a:lstStyle/>
          <a:p>
            <a:r>
              <a:rPr lang="en-US" dirty="0" smtClean="0"/>
              <a:t>Technical Advice Memoranda</a:t>
            </a:r>
            <a:endParaRPr lang="en-US" dirty="0"/>
          </a:p>
        </p:txBody>
      </p:sp>
      <p:sp>
        <p:nvSpPr>
          <p:cNvPr id="5" name="Subtitle 4"/>
          <p:cNvSpPr>
            <a:spLocks noGrp="1"/>
          </p:cNvSpPr>
          <p:nvPr>
            <p:ph type="subTitle" idx="1"/>
          </p:nvPr>
        </p:nvSpPr>
        <p:spPr/>
        <p:txBody>
          <a:bodyPr/>
          <a:lstStyle/>
          <a:p>
            <a:r>
              <a:rPr lang="en-US" dirty="0" smtClean="0">
                <a:solidFill>
                  <a:schemeClr val="tx1"/>
                </a:solidFill>
              </a:rPr>
              <a:t>Susan E. Seabrook</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VIP_PPTCovers_16.jpg"/>
          <p:cNvPicPr>
            <a:picLocks noChangeAspect="1"/>
          </p:cNvPicPr>
          <p:nvPr/>
        </p:nvPicPr>
        <p:blipFill>
          <a:blip r:embed="rId3" cstate="print"/>
          <a:stretch>
            <a:fillRect/>
          </a:stretch>
        </p:blipFill>
        <p:spPr>
          <a:xfrm>
            <a:off x="0" y="3425952"/>
            <a:ext cx="9144000" cy="3432048"/>
          </a:xfrm>
          <a:prstGeom prst="rect">
            <a:avLst/>
          </a:prstGeom>
        </p:spPr>
      </p:pic>
      <p:sp>
        <p:nvSpPr>
          <p:cNvPr id="5" name="Rectangle 9"/>
          <p:cNvSpPr>
            <a:spLocks noGrp="1" noChangeArrowheads="1"/>
          </p:cNvSpPr>
          <p:nvPr>
            <p:ph type="ctrTitle"/>
          </p:nvPr>
        </p:nvSpPr>
        <p:spPr>
          <a:xfrm>
            <a:off x="651119" y="851420"/>
            <a:ext cx="7259826" cy="1077218"/>
          </a:xfrm>
          <a:noFill/>
        </p:spPr>
        <p:txBody>
          <a:bodyPr anchor="t" anchorCtr="0">
            <a:spAutoFit/>
          </a:bodyPr>
          <a:lstStyle>
            <a:lvl1pPr>
              <a:defRPr>
                <a:solidFill>
                  <a:schemeClr val="accent4">
                    <a:lumMod val="50000"/>
                  </a:schemeClr>
                </a:solidFill>
              </a:defRPr>
            </a:lvl1pPr>
          </a:lstStyle>
          <a:p>
            <a:r>
              <a:rPr lang="en-US" dirty="0" smtClean="0"/>
              <a:t>Compliance Assurance Process (CAP)</a:t>
            </a:r>
            <a:endParaRPr lang="en-US" dirty="0"/>
          </a:p>
        </p:txBody>
      </p:sp>
      <p:sp>
        <p:nvSpPr>
          <p:cNvPr id="6" name="Rectangle 10"/>
          <p:cNvSpPr>
            <a:spLocks noGrp="1" noChangeArrowheads="1"/>
          </p:cNvSpPr>
          <p:nvPr>
            <p:ph type="subTitle" idx="1"/>
          </p:nvPr>
        </p:nvSpPr>
        <p:spPr>
          <a:xfrm>
            <a:off x="645753" y="1955596"/>
            <a:ext cx="7223415" cy="861774"/>
          </a:xfrm>
        </p:spPr>
        <p:txBody>
          <a:bodyPr anchor="t" anchorCtr="0">
            <a:spAutoFit/>
          </a:bodyPr>
          <a:lstStyle>
            <a:lvl1pPr>
              <a:lnSpc>
                <a:spcPts val="3000"/>
              </a:lnSpc>
              <a:spcAft>
                <a:spcPct val="0"/>
              </a:spcAft>
              <a:defRPr b="0">
                <a:solidFill>
                  <a:schemeClr val="accent4">
                    <a:lumMod val="50000"/>
                  </a:schemeClr>
                </a:solidFill>
              </a:defRPr>
            </a:lvl1pPr>
          </a:lstStyle>
          <a:p>
            <a:pPr>
              <a:buNone/>
            </a:pPr>
            <a:endParaRPr lang="en-US" dirty="0"/>
          </a:p>
          <a:p>
            <a:pPr>
              <a:buNone/>
            </a:pPr>
            <a:r>
              <a:rPr lang="en-US" dirty="0" smtClean="0"/>
              <a:t>May 31, 2012</a:t>
            </a:r>
            <a:endParaRPr lang="en-US" dirty="0"/>
          </a:p>
        </p:txBody>
      </p:sp>
      <p:sp>
        <p:nvSpPr>
          <p:cNvPr id="7" name="Rectangle 7"/>
          <p:cNvSpPr>
            <a:spLocks noChangeArrowheads="1"/>
          </p:cNvSpPr>
          <p:nvPr/>
        </p:nvSpPr>
        <p:spPr bwMode="auto">
          <a:xfrm>
            <a:off x="598044" y="6267241"/>
            <a:ext cx="3722496" cy="457200"/>
          </a:xfrm>
          <a:prstGeom prst="rect">
            <a:avLst/>
          </a:prstGeom>
          <a:noFill/>
          <a:ln w="9525">
            <a:noFill/>
            <a:miter lim="800000"/>
            <a:headEnd/>
            <a:tailEnd/>
          </a:ln>
          <a:effectLst/>
        </p:spPr>
        <p:txBody>
          <a:bodyPr lIns="0" anchor="b"/>
          <a:lstStyle/>
          <a:p>
            <a:pPr eaLnBrk="0" hangingPunct="0">
              <a:spcBef>
                <a:spcPct val="0"/>
              </a:spcBef>
              <a:defRPr/>
            </a:pPr>
            <a:r>
              <a:rPr lang="en-US" sz="1000" i="1" dirty="0">
                <a:solidFill>
                  <a:srgbClr val="FFFFFF"/>
                </a:solidFill>
                <a:ea typeface="ＭＳ Ｐゴシック" charset="-128"/>
              </a:rPr>
              <a:t>Company Confidential</a:t>
            </a:r>
          </a:p>
        </p:txBody>
      </p:sp>
      <p:sp>
        <p:nvSpPr>
          <p:cNvPr id="8" name="Rectangle 8"/>
          <p:cNvSpPr>
            <a:spLocks noChangeArrowheads="1"/>
          </p:cNvSpPr>
          <p:nvPr/>
        </p:nvSpPr>
        <p:spPr bwMode="auto">
          <a:xfrm>
            <a:off x="5760030" y="6496726"/>
            <a:ext cx="2885209" cy="230832"/>
          </a:xfrm>
          <a:prstGeom prst="rect">
            <a:avLst/>
          </a:prstGeom>
          <a:noFill/>
          <a:ln w="9525">
            <a:noFill/>
            <a:miter lim="800000"/>
            <a:headEnd/>
            <a:tailEnd/>
          </a:ln>
          <a:effectLst/>
        </p:spPr>
        <p:txBody>
          <a:bodyPr wrap="square">
            <a:spAutoFit/>
          </a:bodyPr>
          <a:lstStyle/>
          <a:p>
            <a:pPr algn="r" eaLnBrk="0" hangingPunct="0">
              <a:spcBef>
                <a:spcPct val="0"/>
              </a:spcBef>
              <a:defRPr/>
            </a:pPr>
            <a:r>
              <a:rPr lang="en-US" sz="900" dirty="0">
                <a:solidFill>
                  <a:srgbClr val="FFFFFF"/>
                </a:solidFill>
                <a:cs typeface="Arial" charset="0"/>
              </a:rPr>
              <a:t>©</a:t>
            </a:r>
            <a:r>
              <a:rPr lang="en-US" sz="900" dirty="0" smtClean="0">
                <a:solidFill>
                  <a:srgbClr val="FFFFFF"/>
                </a:solidFill>
                <a:cs typeface="Arial" charset="0"/>
              </a:rPr>
              <a:t>2012</a:t>
            </a:r>
            <a:r>
              <a:rPr lang="en-US" sz="900" baseline="0" dirty="0" smtClean="0">
                <a:solidFill>
                  <a:srgbClr val="FFFFFF"/>
                </a:solidFill>
                <a:cs typeface="Arial" charset="0"/>
              </a:rPr>
              <a:t> </a:t>
            </a:r>
            <a:r>
              <a:rPr lang="en-US" sz="900" dirty="0" smtClean="0">
                <a:solidFill>
                  <a:srgbClr val="FFFFFF"/>
                </a:solidFill>
                <a:cs typeface="Arial" charset="0"/>
              </a:rPr>
              <a:t>Genworth </a:t>
            </a:r>
            <a:r>
              <a:rPr lang="en-US" sz="900" dirty="0">
                <a:solidFill>
                  <a:srgbClr val="FFFFFF"/>
                </a:solidFill>
                <a:cs typeface="Arial" charset="0"/>
              </a:rPr>
              <a:t>Financial, Inc. All rights reserved. </a:t>
            </a:r>
            <a:endParaRPr lang="en-US" sz="2400" dirty="0">
              <a:solidFill>
                <a:srgbClr val="FFFFFF"/>
              </a:solidFill>
              <a:ea typeface="ＭＳ Ｐゴシック" charset="-128"/>
            </a:endParaRPr>
          </a:p>
        </p:txBody>
      </p:sp>
      <p:sp>
        <p:nvSpPr>
          <p:cNvPr id="10" name="Rectangle 10"/>
          <p:cNvSpPr txBox="1">
            <a:spLocks noChangeArrowheads="1"/>
          </p:cNvSpPr>
          <p:nvPr/>
        </p:nvSpPr>
        <p:spPr bwMode="auto">
          <a:xfrm>
            <a:off x="671153" y="3746296"/>
            <a:ext cx="7223415" cy="1246495"/>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lvl1pPr>
              <a:lnSpc>
                <a:spcPts val="3000"/>
              </a:lnSpc>
              <a:spcAft>
                <a:spcPct val="0"/>
              </a:spcAft>
              <a:defRPr b="0">
                <a:solidFill>
                  <a:schemeClr val="accent4">
                    <a:lumMod val="50000"/>
                  </a:schemeClr>
                </a:solidFill>
              </a:defRPr>
            </a:lvl1pPr>
          </a:lstStyle>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kumimoji="0" lang="en-US" sz="2000" b="0" i="0" u="none" strike="noStrike" kern="0" cap="none" spc="0" normalizeH="0" baseline="0" noProof="0" dirty="0" smtClean="0">
                <a:ln>
                  <a:noFill/>
                </a:ln>
                <a:solidFill>
                  <a:srgbClr val="FFFFFF"/>
                </a:solidFill>
                <a:effectLst/>
                <a:uLnTx/>
                <a:uFillTx/>
                <a:latin typeface="+mn-lt"/>
                <a:ea typeface="+mn-ea"/>
                <a:cs typeface="+mn-cs"/>
              </a:rPr>
              <a:t>Edward A.</a:t>
            </a:r>
            <a:r>
              <a:rPr kumimoji="0" lang="en-US" sz="2000" b="0" i="0" u="none" strike="noStrike" kern="0" cap="none" spc="0" normalizeH="0" noProof="0" dirty="0" smtClean="0">
                <a:ln>
                  <a:noFill/>
                </a:ln>
                <a:solidFill>
                  <a:srgbClr val="FFFFFF"/>
                </a:solidFill>
                <a:effectLst/>
                <a:uLnTx/>
                <a:uFillTx/>
                <a:latin typeface="+mn-lt"/>
                <a:ea typeface="+mn-ea"/>
                <a:cs typeface="+mn-cs"/>
              </a:rPr>
              <a:t> </a:t>
            </a:r>
            <a:r>
              <a:rPr kumimoji="0" lang="en-US" sz="2000" b="0" i="0" u="none" strike="noStrike" kern="0" cap="none" spc="0" normalizeH="0" noProof="0" dirty="0" err="1" smtClean="0">
                <a:ln>
                  <a:noFill/>
                </a:ln>
                <a:solidFill>
                  <a:srgbClr val="FFFFFF"/>
                </a:solidFill>
                <a:effectLst/>
                <a:uLnTx/>
                <a:uFillTx/>
                <a:latin typeface="+mn-lt"/>
                <a:ea typeface="+mn-ea"/>
                <a:cs typeface="+mn-cs"/>
              </a:rPr>
              <a:t>Tepper</a:t>
            </a:r>
            <a:endParaRPr lang="en-US" sz="2000" kern="0" dirty="0" smtClean="0">
              <a:solidFill>
                <a:srgbClr val="FFFFFF"/>
              </a:solidFill>
              <a:latin typeface="+mn-lt"/>
            </a:endParaRPr>
          </a:p>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kumimoji="0" lang="en-US" sz="2000" b="0" i="0" u="none" strike="noStrike" kern="0" cap="none" spc="0" normalizeH="0" baseline="0" noProof="0" dirty="0" err="1" smtClean="0">
                <a:ln>
                  <a:noFill/>
                </a:ln>
                <a:solidFill>
                  <a:srgbClr val="FFFFFF"/>
                </a:solidFill>
                <a:effectLst/>
                <a:uLnTx/>
                <a:uFillTx/>
                <a:latin typeface="+mn-lt"/>
                <a:ea typeface="+mn-ea"/>
                <a:cs typeface="+mn-cs"/>
              </a:rPr>
              <a:t>SVP</a:t>
            </a:r>
            <a:r>
              <a:rPr kumimoji="0" lang="en-US" sz="2000" b="0" i="0" u="none" strike="noStrike" kern="0" cap="none" spc="0" normalizeH="0" noProof="0" dirty="0" smtClean="0">
                <a:ln>
                  <a:noFill/>
                </a:ln>
                <a:solidFill>
                  <a:srgbClr val="FFFFFF"/>
                </a:solidFill>
                <a:effectLst/>
                <a:uLnTx/>
                <a:uFillTx/>
                <a:latin typeface="+mn-lt"/>
                <a:ea typeface="+mn-ea"/>
                <a:cs typeface="+mn-cs"/>
              </a:rPr>
              <a:t> – Domestic Tax</a:t>
            </a:r>
          </a:p>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lang="en-US" sz="2000" kern="0" baseline="0" dirty="0" err="1" smtClean="0">
                <a:solidFill>
                  <a:srgbClr val="FFFFFF"/>
                </a:solidFill>
                <a:latin typeface="+mn-lt"/>
              </a:rPr>
              <a:t>Genworth</a:t>
            </a:r>
            <a:r>
              <a:rPr lang="en-US" sz="2000" kern="0" baseline="0" dirty="0" smtClean="0">
                <a:solidFill>
                  <a:srgbClr val="FFFFFF"/>
                </a:solidFill>
                <a:latin typeface="+mn-lt"/>
              </a:rPr>
              <a:t> Financial</a:t>
            </a:r>
            <a:endParaRPr kumimoji="0" lang="en-US" sz="2000" b="0" i="0" u="none" strike="noStrike" kern="0" cap="none" spc="0" normalizeH="0" baseline="0" noProof="0" dirty="0" smtClean="0">
              <a:ln>
                <a:noFill/>
              </a:ln>
              <a:solidFill>
                <a:srgbClr val="FFFFFF"/>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Text Box 2"/>
          <p:cNvSpPr txBox="1">
            <a:spLocks noChangeArrowheads="1"/>
          </p:cNvSpPr>
          <p:nvPr/>
        </p:nvSpPr>
        <p:spPr bwMode="auto">
          <a:xfrm>
            <a:off x="136525" y="1692275"/>
            <a:ext cx="1106488" cy="4875213"/>
          </a:xfrm>
          <a:prstGeom prst="rect">
            <a:avLst/>
          </a:prstGeom>
          <a:noFill/>
          <a:ln w="9525" algn="ctr">
            <a:noFill/>
            <a:miter lim="800000"/>
            <a:headEnd/>
            <a:tailEnd/>
          </a:ln>
          <a:effectLst/>
        </p:spPr>
        <p:txBody>
          <a:bodyPr>
            <a:spAutoFit/>
          </a:bodyPr>
          <a:lstStyle/>
          <a:p>
            <a:pPr marL="342900" indent="-342900">
              <a:lnSpc>
                <a:spcPct val="195000"/>
              </a:lnSpc>
              <a:spcBef>
                <a:spcPct val="0"/>
              </a:spcBef>
              <a:buFontTx/>
              <a:buNone/>
            </a:pPr>
            <a:r>
              <a:rPr lang="en-US" sz="1100" baseline="30000">
                <a:solidFill>
                  <a:srgbClr val="F8F8F8"/>
                </a:solidFill>
                <a:latin typeface="Arial" charset="0"/>
              </a:rPr>
              <a:t>Beijing</a:t>
            </a:r>
          </a:p>
          <a:p>
            <a:pPr marL="342900" indent="-342900">
              <a:lnSpc>
                <a:spcPct val="195000"/>
              </a:lnSpc>
              <a:spcBef>
                <a:spcPct val="0"/>
              </a:spcBef>
              <a:buFontTx/>
              <a:buNone/>
            </a:pPr>
            <a:r>
              <a:rPr lang="en-US" sz="1100" baseline="30000">
                <a:solidFill>
                  <a:srgbClr val="F8F8F8"/>
                </a:solidFill>
                <a:latin typeface="Arial" charset="0"/>
              </a:rPr>
              <a:t>Boston</a:t>
            </a:r>
          </a:p>
          <a:p>
            <a:pPr marL="342900" indent="-342900">
              <a:lnSpc>
                <a:spcPct val="195000"/>
              </a:lnSpc>
              <a:spcBef>
                <a:spcPct val="0"/>
              </a:spcBef>
              <a:buFontTx/>
              <a:buNone/>
            </a:pPr>
            <a:r>
              <a:rPr lang="en-US" sz="1100" baseline="30000">
                <a:solidFill>
                  <a:srgbClr val="F8F8F8"/>
                </a:solidFill>
                <a:latin typeface="Arial" charset="0"/>
              </a:rPr>
              <a:t>Brussels</a:t>
            </a:r>
          </a:p>
          <a:p>
            <a:pPr marL="342900" indent="-342900">
              <a:lnSpc>
                <a:spcPct val="195000"/>
              </a:lnSpc>
              <a:spcBef>
                <a:spcPct val="0"/>
              </a:spcBef>
              <a:buFontTx/>
              <a:buNone/>
            </a:pPr>
            <a:r>
              <a:rPr lang="en-US" sz="1100" baseline="30000">
                <a:solidFill>
                  <a:srgbClr val="F8F8F8"/>
                </a:solidFill>
                <a:latin typeface="Arial" charset="0"/>
              </a:rPr>
              <a:t>Chicago</a:t>
            </a:r>
          </a:p>
          <a:p>
            <a:pPr marL="342900" indent="-342900">
              <a:lnSpc>
                <a:spcPct val="195000"/>
              </a:lnSpc>
              <a:spcBef>
                <a:spcPct val="0"/>
              </a:spcBef>
              <a:buFontTx/>
              <a:buNone/>
            </a:pPr>
            <a:r>
              <a:rPr lang="en-US" sz="1100" baseline="30000">
                <a:solidFill>
                  <a:srgbClr val="F8F8F8"/>
                </a:solidFill>
                <a:latin typeface="Arial" charset="0"/>
              </a:rPr>
              <a:t>Frankfurt</a:t>
            </a:r>
          </a:p>
          <a:p>
            <a:pPr marL="342900" indent="-342900">
              <a:lnSpc>
                <a:spcPct val="195000"/>
              </a:lnSpc>
              <a:spcBef>
                <a:spcPct val="0"/>
              </a:spcBef>
              <a:buFontTx/>
              <a:buNone/>
            </a:pPr>
            <a:r>
              <a:rPr lang="en-US" sz="1100" baseline="30000">
                <a:solidFill>
                  <a:srgbClr val="F8F8F8"/>
                </a:solidFill>
                <a:latin typeface="Arial" charset="0"/>
              </a:rPr>
              <a:t>Hong Kong</a:t>
            </a:r>
          </a:p>
          <a:p>
            <a:pPr marL="342900" indent="-342900">
              <a:lnSpc>
                <a:spcPct val="195000"/>
              </a:lnSpc>
              <a:spcBef>
                <a:spcPct val="0"/>
              </a:spcBef>
              <a:buFontTx/>
              <a:buNone/>
            </a:pPr>
            <a:r>
              <a:rPr lang="en-US" sz="1100" baseline="30000">
                <a:solidFill>
                  <a:srgbClr val="F8F8F8"/>
                </a:solidFill>
                <a:latin typeface="Arial" charset="0"/>
              </a:rPr>
              <a:t>Houston</a:t>
            </a:r>
          </a:p>
          <a:p>
            <a:pPr marL="342900" indent="-342900">
              <a:lnSpc>
                <a:spcPct val="195000"/>
              </a:lnSpc>
              <a:spcBef>
                <a:spcPct val="0"/>
              </a:spcBef>
              <a:buFontTx/>
              <a:buNone/>
            </a:pPr>
            <a:r>
              <a:rPr lang="en-US" sz="1100" baseline="30000">
                <a:solidFill>
                  <a:srgbClr val="F8F8F8"/>
                </a:solidFill>
                <a:latin typeface="Arial" charset="0"/>
              </a:rPr>
              <a:t>London</a:t>
            </a:r>
          </a:p>
          <a:p>
            <a:pPr marL="342900" indent="-342900">
              <a:lnSpc>
                <a:spcPct val="195000"/>
              </a:lnSpc>
              <a:spcBef>
                <a:spcPct val="0"/>
              </a:spcBef>
              <a:buFontTx/>
              <a:buNone/>
            </a:pPr>
            <a:r>
              <a:rPr lang="en-US" sz="1100" baseline="30000">
                <a:solidFill>
                  <a:srgbClr val="F8F8F8"/>
                </a:solidFill>
                <a:latin typeface="Arial" charset="0"/>
              </a:rPr>
              <a:t>Los Angeles</a:t>
            </a:r>
          </a:p>
          <a:p>
            <a:pPr marL="342900" indent="-342900">
              <a:lnSpc>
                <a:spcPct val="195000"/>
              </a:lnSpc>
              <a:spcBef>
                <a:spcPct val="0"/>
              </a:spcBef>
              <a:buFontTx/>
              <a:buNone/>
            </a:pPr>
            <a:r>
              <a:rPr lang="en-US" sz="1100" baseline="30000">
                <a:solidFill>
                  <a:srgbClr val="F8F8F8"/>
                </a:solidFill>
                <a:latin typeface="Arial" charset="0"/>
              </a:rPr>
              <a:t>Moscow</a:t>
            </a:r>
          </a:p>
          <a:p>
            <a:pPr marL="342900" indent="-342900">
              <a:lnSpc>
                <a:spcPct val="195000"/>
              </a:lnSpc>
              <a:spcBef>
                <a:spcPct val="0"/>
              </a:spcBef>
              <a:buFontTx/>
              <a:buNone/>
            </a:pPr>
            <a:r>
              <a:rPr lang="en-US" sz="1100" baseline="30000">
                <a:solidFill>
                  <a:srgbClr val="F8F8F8"/>
                </a:solidFill>
                <a:latin typeface="Arial" charset="0"/>
              </a:rPr>
              <a:t>Munich</a:t>
            </a:r>
          </a:p>
          <a:p>
            <a:pPr marL="342900" indent="-342900">
              <a:lnSpc>
                <a:spcPct val="195000"/>
              </a:lnSpc>
              <a:spcBef>
                <a:spcPct val="0"/>
              </a:spcBef>
              <a:buFontTx/>
              <a:buNone/>
            </a:pPr>
            <a:r>
              <a:rPr lang="en-US" sz="1100" baseline="30000">
                <a:solidFill>
                  <a:srgbClr val="F8F8F8"/>
                </a:solidFill>
                <a:latin typeface="Arial" charset="0"/>
              </a:rPr>
              <a:t>New York</a:t>
            </a:r>
          </a:p>
          <a:p>
            <a:pPr marL="342900" indent="-342900">
              <a:lnSpc>
                <a:spcPct val="195000"/>
              </a:lnSpc>
              <a:spcBef>
                <a:spcPct val="0"/>
              </a:spcBef>
              <a:buFontTx/>
              <a:buNone/>
            </a:pPr>
            <a:r>
              <a:rPr lang="en-US" sz="1100" baseline="30000">
                <a:solidFill>
                  <a:srgbClr val="F8F8F8"/>
                </a:solidFill>
                <a:latin typeface="Arial" charset="0"/>
              </a:rPr>
              <a:t>Palo Alto</a:t>
            </a:r>
          </a:p>
          <a:p>
            <a:pPr marL="342900" indent="-342900">
              <a:lnSpc>
                <a:spcPct val="195000"/>
              </a:lnSpc>
              <a:spcBef>
                <a:spcPct val="0"/>
              </a:spcBef>
              <a:buFontTx/>
              <a:buNone/>
            </a:pPr>
            <a:r>
              <a:rPr lang="en-US" sz="1100" baseline="30000">
                <a:solidFill>
                  <a:srgbClr val="F8F8F8"/>
                </a:solidFill>
                <a:latin typeface="Arial" charset="0"/>
              </a:rPr>
              <a:t>Paris</a:t>
            </a:r>
          </a:p>
          <a:p>
            <a:pPr marL="342900" indent="-342900">
              <a:lnSpc>
                <a:spcPct val="195000"/>
              </a:lnSpc>
              <a:spcBef>
                <a:spcPct val="0"/>
              </a:spcBef>
              <a:buFontTx/>
              <a:buNone/>
            </a:pPr>
            <a:r>
              <a:rPr lang="en-US" sz="1100" baseline="30000">
                <a:solidFill>
                  <a:srgbClr val="F8F8F8"/>
                </a:solidFill>
                <a:latin typeface="Arial" charset="0"/>
              </a:rPr>
              <a:t>São Paulo</a:t>
            </a:r>
          </a:p>
          <a:p>
            <a:pPr marL="342900" indent="-342900">
              <a:lnSpc>
                <a:spcPct val="195000"/>
              </a:lnSpc>
              <a:spcBef>
                <a:spcPct val="0"/>
              </a:spcBef>
              <a:buFontTx/>
              <a:buNone/>
            </a:pPr>
            <a:r>
              <a:rPr lang="en-US" sz="1100" baseline="30000">
                <a:solidFill>
                  <a:srgbClr val="F8F8F8"/>
                </a:solidFill>
                <a:latin typeface="Arial" charset="0"/>
              </a:rPr>
              <a:t>Shanghai</a:t>
            </a:r>
          </a:p>
          <a:p>
            <a:pPr marL="342900" indent="-342900">
              <a:lnSpc>
                <a:spcPct val="195000"/>
              </a:lnSpc>
              <a:spcBef>
                <a:spcPct val="0"/>
              </a:spcBef>
              <a:buFontTx/>
              <a:buNone/>
            </a:pPr>
            <a:r>
              <a:rPr lang="en-US" sz="1100" baseline="30000">
                <a:solidFill>
                  <a:srgbClr val="F8F8F8"/>
                </a:solidFill>
                <a:latin typeface="Arial" charset="0"/>
              </a:rPr>
              <a:t>Singapore</a:t>
            </a:r>
          </a:p>
          <a:p>
            <a:pPr marL="342900" indent="-342900">
              <a:lnSpc>
                <a:spcPct val="195000"/>
              </a:lnSpc>
              <a:spcBef>
                <a:spcPct val="0"/>
              </a:spcBef>
              <a:buFontTx/>
              <a:buNone/>
            </a:pPr>
            <a:r>
              <a:rPr lang="en-US" sz="1100" baseline="30000">
                <a:solidFill>
                  <a:srgbClr val="F8F8F8"/>
                </a:solidFill>
                <a:latin typeface="Arial" charset="0"/>
              </a:rPr>
              <a:t>Sydney</a:t>
            </a:r>
          </a:p>
          <a:p>
            <a:pPr marL="342900" indent="-342900">
              <a:lnSpc>
                <a:spcPct val="195000"/>
              </a:lnSpc>
              <a:spcBef>
                <a:spcPct val="0"/>
              </a:spcBef>
              <a:buFontTx/>
              <a:buNone/>
            </a:pPr>
            <a:r>
              <a:rPr lang="en-US" sz="1100" baseline="30000">
                <a:solidFill>
                  <a:srgbClr val="F8F8F8"/>
                </a:solidFill>
                <a:latin typeface="Arial" charset="0"/>
              </a:rPr>
              <a:t>Tokyo</a:t>
            </a:r>
          </a:p>
          <a:p>
            <a:pPr marL="342900" indent="-342900">
              <a:lnSpc>
                <a:spcPct val="195000"/>
              </a:lnSpc>
              <a:spcBef>
                <a:spcPct val="0"/>
              </a:spcBef>
              <a:buFontTx/>
              <a:buNone/>
            </a:pPr>
            <a:r>
              <a:rPr lang="en-US" sz="1100" baseline="30000">
                <a:solidFill>
                  <a:srgbClr val="F8F8F8"/>
                </a:solidFill>
                <a:latin typeface="Arial" charset="0"/>
              </a:rPr>
              <a:t>Toronto</a:t>
            </a:r>
          </a:p>
          <a:p>
            <a:pPr marL="342900" indent="-342900">
              <a:lnSpc>
                <a:spcPct val="195000"/>
              </a:lnSpc>
              <a:spcBef>
                <a:spcPct val="0"/>
              </a:spcBef>
              <a:buFontTx/>
              <a:buNone/>
            </a:pPr>
            <a:r>
              <a:rPr lang="en-US" sz="1100" baseline="30000">
                <a:solidFill>
                  <a:srgbClr val="F8F8F8"/>
                </a:solidFill>
                <a:latin typeface="Arial" charset="0"/>
              </a:rPr>
              <a:t>Vienna</a:t>
            </a:r>
          </a:p>
          <a:p>
            <a:pPr marL="342900" indent="-342900">
              <a:lnSpc>
                <a:spcPct val="195000"/>
              </a:lnSpc>
              <a:spcBef>
                <a:spcPct val="0"/>
              </a:spcBef>
              <a:buFontTx/>
              <a:buNone/>
            </a:pPr>
            <a:r>
              <a:rPr lang="en-US" sz="1100" baseline="30000">
                <a:solidFill>
                  <a:srgbClr val="F8F8F8"/>
                </a:solidFill>
                <a:latin typeface="Arial" charset="0"/>
              </a:rPr>
              <a:t>Washington, D.C. </a:t>
            </a:r>
          </a:p>
          <a:p>
            <a:pPr marL="342900" indent="-342900">
              <a:lnSpc>
                <a:spcPct val="195000"/>
              </a:lnSpc>
              <a:spcBef>
                <a:spcPct val="0"/>
              </a:spcBef>
              <a:buFontTx/>
              <a:buNone/>
            </a:pPr>
            <a:r>
              <a:rPr lang="en-US" sz="1100" baseline="30000">
                <a:solidFill>
                  <a:srgbClr val="F8F8F8"/>
                </a:solidFill>
                <a:latin typeface="Arial" charset="0"/>
              </a:rPr>
              <a:t>Wilmington</a:t>
            </a:r>
          </a:p>
        </p:txBody>
      </p:sp>
      <p:sp>
        <p:nvSpPr>
          <p:cNvPr id="591875" name="Rectangle 3"/>
          <p:cNvSpPr>
            <a:spLocks noGrp="1" noChangeArrowheads="1"/>
          </p:cNvSpPr>
          <p:nvPr>
            <p:ph type="title"/>
          </p:nvPr>
        </p:nvSpPr>
        <p:spPr/>
        <p:txBody>
          <a:bodyPr/>
          <a:lstStyle/>
          <a:p>
            <a:r>
              <a:rPr lang="en-US"/>
              <a:t>	 Revenue Procedure 2012-2</a:t>
            </a:r>
          </a:p>
        </p:txBody>
      </p:sp>
      <p:sp>
        <p:nvSpPr>
          <p:cNvPr id="591876" name="Rectangle 4"/>
          <p:cNvSpPr>
            <a:spLocks noGrp="1" noChangeArrowheads="1"/>
          </p:cNvSpPr>
          <p:nvPr>
            <p:ph type="body" idx="1"/>
          </p:nvPr>
        </p:nvSpPr>
        <p:spPr/>
        <p:txBody>
          <a:bodyPr/>
          <a:lstStyle/>
          <a:p>
            <a:pPr>
              <a:lnSpc>
                <a:spcPct val="90000"/>
              </a:lnSpc>
            </a:pPr>
            <a:r>
              <a:rPr lang="en-US" sz="1800"/>
              <a:t>Technical Advice Requests – Revenue Procedure Updated annually </a:t>
            </a:r>
          </a:p>
          <a:p>
            <a:pPr>
              <a:lnSpc>
                <a:spcPct val="90000"/>
              </a:lnSpc>
            </a:pPr>
            <a:r>
              <a:rPr lang="en-US" sz="1800"/>
              <a:t>Not subject to “no-rule” restrictions</a:t>
            </a:r>
          </a:p>
          <a:p>
            <a:pPr>
              <a:lnSpc>
                <a:spcPct val="90000"/>
              </a:lnSpc>
            </a:pPr>
            <a:r>
              <a:rPr lang="en-US" sz="1800"/>
              <a:t>Field can initiate TAM referral</a:t>
            </a:r>
          </a:p>
          <a:p>
            <a:pPr lvl="1">
              <a:lnSpc>
                <a:spcPct val="90000"/>
              </a:lnSpc>
            </a:pPr>
            <a:r>
              <a:rPr lang="en-US" sz="1600"/>
              <a:t>Must first consider whether some other form of advice is appropriate, and </a:t>
            </a:r>
          </a:p>
          <a:p>
            <a:pPr lvl="1">
              <a:lnSpc>
                <a:spcPct val="90000"/>
              </a:lnSpc>
            </a:pPr>
            <a:r>
              <a:rPr lang="en-US" sz="1600"/>
              <a:t>Coordinate with field counsel</a:t>
            </a:r>
          </a:p>
          <a:p>
            <a:pPr lvl="1">
              <a:lnSpc>
                <a:spcPct val="90000"/>
              </a:lnSpc>
            </a:pPr>
            <a:r>
              <a:rPr lang="en-US" sz="1600"/>
              <a:t>Taxpayer afforded opportunity to participate, but participation not required</a:t>
            </a:r>
          </a:p>
          <a:p>
            <a:pPr>
              <a:lnSpc>
                <a:spcPct val="90000"/>
              </a:lnSpc>
            </a:pPr>
            <a:r>
              <a:rPr lang="en-US" sz="1800"/>
              <a:t>Taxpayer can initiate TAM referral by request to field</a:t>
            </a:r>
          </a:p>
          <a:p>
            <a:pPr lvl="1">
              <a:lnSpc>
                <a:spcPct val="90000"/>
              </a:lnSpc>
            </a:pPr>
            <a:r>
              <a:rPr lang="en-US" sz="1600"/>
              <a:t>Field office will determine whether TAM is warranted</a:t>
            </a:r>
          </a:p>
          <a:p>
            <a:pPr lvl="1">
              <a:lnSpc>
                <a:spcPct val="90000"/>
              </a:lnSpc>
            </a:pPr>
            <a:r>
              <a:rPr lang="en-US" sz="1600"/>
              <a:t>Taxpayer may appeal field’s denial</a:t>
            </a:r>
          </a:p>
          <a:p>
            <a:pPr>
              <a:lnSpc>
                <a:spcPct val="90000"/>
              </a:lnSpc>
            </a:pPr>
            <a:r>
              <a:rPr lang="en-US" sz="1800"/>
              <a:t>Mandatory pre-submission conference</a:t>
            </a:r>
          </a:p>
          <a:p>
            <a:pPr lvl="1">
              <a:lnSpc>
                <a:spcPct val="90000"/>
              </a:lnSpc>
            </a:pPr>
            <a:r>
              <a:rPr lang="en-US" sz="1600"/>
              <a:t>Must exchange statements before the conference</a:t>
            </a:r>
          </a:p>
          <a:p>
            <a:pPr lvl="1">
              <a:lnSpc>
                <a:spcPct val="90000"/>
              </a:lnSpc>
            </a:pPr>
            <a:r>
              <a:rPr lang="en-US" sz="1600"/>
              <a:t>Service may send a 30-day letter while TAM pending after consultation with Appeals</a:t>
            </a:r>
          </a:p>
          <a:p>
            <a:pPr lvl="1">
              <a:lnSpc>
                <a:spcPct val="90000"/>
              </a:lnSpc>
            </a:pPr>
            <a:endParaRPr lang="en-US" sz="1600"/>
          </a:p>
          <a:p>
            <a:pPr>
              <a:lnSpc>
                <a:spcPct val="90000"/>
              </a:lnSpc>
              <a:buFontTx/>
              <a:buNone/>
            </a:pPr>
            <a:endParaRPr lang="en-US" sz="18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p:txBody>
          <a:bodyPr/>
          <a:lstStyle/>
          <a:p>
            <a:r>
              <a:rPr lang="en-US"/>
              <a:t>Overview of TAM</a:t>
            </a:r>
          </a:p>
        </p:txBody>
      </p:sp>
      <p:sp>
        <p:nvSpPr>
          <p:cNvPr id="617475" name="Rectangle 3"/>
          <p:cNvSpPr>
            <a:spLocks noGrp="1" noChangeArrowheads="1"/>
          </p:cNvSpPr>
          <p:nvPr>
            <p:ph type="body" idx="1"/>
          </p:nvPr>
        </p:nvSpPr>
        <p:spPr/>
        <p:txBody>
          <a:bodyPr>
            <a:normAutofit fontScale="92500" lnSpcReduction="20000"/>
          </a:bodyPr>
          <a:lstStyle/>
          <a:p>
            <a:pPr>
              <a:lnSpc>
                <a:spcPct val="90000"/>
              </a:lnSpc>
            </a:pPr>
            <a:r>
              <a:rPr lang="en-US"/>
              <a:t>Conclusions shared with taxpayer if decision is adverse</a:t>
            </a:r>
          </a:p>
          <a:p>
            <a:pPr lvl="1">
              <a:lnSpc>
                <a:spcPct val="90000"/>
              </a:lnSpc>
            </a:pPr>
            <a:r>
              <a:rPr lang="en-US"/>
              <a:t>Taxpayer conference of right within 10 days</a:t>
            </a:r>
          </a:p>
          <a:p>
            <a:pPr lvl="1">
              <a:lnSpc>
                <a:spcPct val="90000"/>
              </a:lnSpc>
            </a:pPr>
            <a:r>
              <a:rPr lang="en-US"/>
              <a:t>Tentative recommendations shared with field and taxpayer</a:t>
            </a:r>
          </a:p>
          <a:p>
            <a:pPr>
              <a:lnSpc>
                <a:spcPct val="90000"/>
              </a:lnSpc>
            </a:pPr>
            <a:r>
              <a:rPr lang="en-US"/>
              <a:t>Preliminary TAM to field office and field counsel</a:t>
            </a:r>
          </a:p>
          <a:p>
            <a:pPr lvl="1">
              <a:lnSpc>
                <a:spcPct val="90000"/>
              </a:lnSpc>
            </a:pPr>
            <a:r>
              <a:rPr lang="en-US"/>
              <a:t>Field may request reconsideration</a:t>
            </a:r>
          </a:p>
          <a:p>
            <a:pPr lvl="1">
              <a:lnSpc>
                <a:spcPct val="90000"/>
              </a:lnSpc>
            </a:pPr>
            <a:r>
              <a:rPr lang="en-US"/>
              <a:t>Field counsel may review</a:t>
            </a:r>
          </a:p>
          <a:p>
            <a:pPr>
              <a:lnSpc>
                <a:spcPct val="90000"/>
              </a:lnSpc>
            </a:pPr>
            <a:r>
              <a:rPr lang="en-US"/>
              <a:t>Case must otherwise be processed consistent with final TAM</a:t>
            </a:r>
          </a:p>
          <a:p>
            <a:pPr>
              <a:lnSpc>
                <a:spcPct val="90000"/>
              </a:lnSpc>
            </a:pPr>
            <a:r>
              <a:rPr lang="en-US"/>
              <a:t>Appeals may settle (in most cases) even if TAM unfavorable to taxpayer </a:t>
            </a:r>
          </a:p>
          <a:p>
            <a:pPr>
              <a:lnSpc>
                <a:spcPct val="90000"/>
              </a:lnSpc>
            </a:pP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Referral to Appeals</a:t>
            </a:r>
            <a:endParaRPr lang="en-US" dirty="0"/>
          </a:p>
        </p:txBody>
      </p:sp>
      <p:sp>
        <p:nvSpPr>
          <p:cNvPr id="3" name="Content Placeholder 2"/>
          <p:cNvSpPr>
            <a:spLocks noGrp="1"/>
          </p:cNvSpPr>
          <p:nvPr>
            <p:ph idx="1"/>
          </p:nvPr>
        </p:nvSpPr>
        <p:spPr/>
        <p:txBody>
          <a:bodyPr/>
          <a:lstStyle/>
          <a:p>
            <a:pPr>
              <a:lnSpc>
                <a:spcPct val="80000"/>
              </a:lnSpc>
              <a:buClrTx/>
              <a:buFont typeface="Arial" pitchFamily="34" charset="0"/>
              <a:buChar char="●"/>
            </a:pPr>
            <a:r>
              <a:rPr lang="en-US" sz="2400" dirty="0" smtClean="0"/>
              <a:t>Early Referral is a procedure in which a taxpayer can request the referral of one or more unresolved issues from the examination to Appeals. Rev. Proc. 99-28, I.R.B. 1999-29, 109.</a:t>
            </a:r>
          </a:p>
          <a:p>
            <a:pPr>
              <a:lnSpc>
                <a:spcPct val="80000"/>
              </a:lnSpc>
              <a:buClrTx/>
              <a:buFont typeface="Arial" pitchFamily="34" charset="0"/>
              <a:buChar char="●"/>
            </a:pPr>
            <a:r>
              <a:rPr lang="en-US" sz="2400" dirty="0" smtClean="0"/>
              <a:t>The purpose of early referral is to resolve cases more quickly by having examination and appeals work simultaneously. </a:t>
            </a:r>
          </a:p>
          <a:p>
            <a:pPr>
              <a:lnSpc>
                <a:spcPct val="80000"/>
              </a:lnSpc>
              <a:buClrTx/>
              <a:buFont typeface="Arial" pitchFamily="34" charset="0"/>
              <a:buChar char="●"/>
            </a:pPr>
            <a:r>
              <a:rPr lang="en-US" sz="2400" dirty="0" smtClean="0"/>
              <a:t>The issues appropriate for early referral are those that if resolved may result in a quicker resolution of the case, that the taxpayer and Compliance agree should be referred to Appeals early, that are fully developed, and that are part of a case where the remaining issues are not expected to be resolved before Appeals would address the early referral issue.</a:t>
            </a:r>
          </a:p>
          <a:p>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Early Referral to Appeals</a:t>
            </a:r>
            <a:endParaRPr lang="en-US" dirty="0"/>
          </a:p>
        </p:txBody>
      </p:sp>
      <p:sp>
        <p:nvSpPr>
          <p:cNvPr id="3" name="Content Placeholder 2"/>
          <p:cNvSpPr>
            <a:spLocks noGrp="1"/>
          </p:cNvSpPr>
          <p:nvPr>
            <p:ph idx="1"/>
          </p:nvPr>
        </p:nvSpPr>
        <p:spPr/>
        <p:txBody>
          <a:bodyPr/>
          <a:lstStyle/>
          <a:p>
            <a:pPr>
              <a:lnSpc>
                <a:spcPct val="80000"/>
              </a:lnSpc>
              <a:buClrTx/>
              <a:buFont typeface="Arial" pitchFamily="34" charset="0"/>
              <a:buChar char="●"/>
            </a:pPr>
            <a:r>
              <a:rPr lang="en-US" sz="2800" dirty="0" smtClean="0"/>
              <a:t>If the case manager refuses an early referral request the taxpayer can request a conference with the supervisor of the case manager. </a:t>
            </a:r>
          </a:p>
          <a:p>
            <a:pPr>
              <a:lnSpc>
                <a:spcPct val="80000"/>
              </a:lnSpc>
              <a:buClrTx/>
              <a:buFont typeface="Arial" pitchFamily="34" charset="0"/>
              <a:buChar char="●"/>
            </a:pPr>
            <a:r>
              <a:rPr lang="en-US" sz="2800" dirty="0" smtClean="0"/>
              <a:t>If the IRS agrees to an early referral request it will send the taxpayer a notification form describing the issue and the IRS’s proposed adjustment. The taxpayer will then respond to this adjustment and then the file will be sent to appeals.</a:t>
            </a:r>
          </a:p>
          <a:p>
            <a:pPr>
              <a:lnSpc>
                <a:spcPct val="80000"/>
              </a:lnSpc>
              <a:buClrTx/>
              <a:buFont typeface="Arial" pitchFamily="34" charset="0"/>
              <a:buChar char="●"/>
            </a:pPr>
            <a:r>
              <a:rPr lang="en-US" sz="2800" dirty="0" smtClean="0"/>
              <a:t>If an agreement is not reached, Appeals will not reconsider an </a:t>
            </a:r>
            <a:r>
              <a:rPr lang="en-US" sz="2800" dirty="0" err="1" smtClean="0"/>
              <a:t>unagreed</a:t>
            </a:r>
            <a:r>
              <a:rPr lang="en-US" sz="2800" dirty="0" smtClean="0"/>
              <a:t> early referral issue unless there is a substantial change in the circumstances.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VIP_PPTCovers_16.jpg"/>
          <p:cNvPicPr>
            <a:picLocks noChangeAspect="1"/>
          </p:cNvPicPr>
          <p:nvPr/>
        </p:nvPicPr>
        <p:blipFill>
          <a:blip r:embed="rId3" cstate="print"/>
          <a:stretch>
            <a:fillRect/>
          </a:stretch>
        </p:blipFill>
        <p:spPr>
          <a:xfrm>
            <a:off x="0" y="3425952"/>
            <a:ext cx="9144000" cy="3432048"/>
          </a:xfrm>
          <a:prstGeom prst="rect">
            <a:avLst/>
          </a:prstGeom>
        </p:spPr>
      </p:pic>
      <p:sp>
        <p:nvSpPr>
          <p:cNvPr id="5" name="Rectangle 9"/>
          <p:cNvSpPr>
            <a:spLocks noGrp="1" noChangeArrowheads="1"/>
          </p:cNvSpPr>
          <p:nvPr>
            <p:ph type="ctrTitle"/>
          </p:nvPr>
        </p:nvSpPr>
        <p:spPr>
          <a:xfrm>
            <a:off x="651119" y="851420"/>
            <a:ext cx="7259826" cy="584775"/>
          </a:xfrm>
          <a:noFill/>
        </p:spPr>
        <p:txBody>
          <a:bodyPr anchor="t" anchorCtr="0">
            <a:spAutoFit/>
          </a:bodyPr>
          <a:lstStyle>
            <a:lvl1pPr>
              <a:defRPr>
                <a:solidFill>
                  <a:schemeClr val="accent4">
                    <a:lumMod val="50000"/>
                  </a:schemeClr>
                </a:solidFill>
              </a:defRPr>
            </a:lvl1pPr>
          </a:lstStyle>
          <a:p>
            <a:r>
              <a:rPr lang="en-US" dirty="0" smtClean="0"/>
              <a:t>Fast Track Settlement (</a:t>
            </a:r>
            <a:r>
              <a:rPr lang="en-US" dirty="0" err="1" smtClean="0"/>
              <a:t>FTS</a:t>
            </a:r>
            <a:r>
              <a:rPr lang="en-US" dirty="0" smtClean="0"/>
              <a:t>) </a:t>
            </a:r>
            <a:endParaRPr lang="en-US" dirty="0"/>
          </a:p>
        </p:txBody>
      </p:sp>
      <p:sp>
        <p:nvSpPr>
          <p:cNvPr id="6" name="Rectangle 10"/>
          <p:cNvSpPr>
            <a:spLocks noGrp="1" noChangeArrowheads="1"/>
          </p:cNvSpPr>
          <p:nvPr>
            <p:ph type="subTitle" idx="1"/>
          </p:nvPr>
        </p:nvSpPr>
        <p:spPr>
          <a:xfrm>
            <a:off x="645753" y="1663496"/>
            <a:ext cx="7223415" cy="861774"/>
          </a:xfrm>
        </p:spPr>
        <p:txBody>
          <a:bodyPr anchor="t" anchorCtr="0">
            <a:spAutoFit/>
          </a:bodyPr>
          <a:lstStyle>
            <a:lvl1pPr>
              <a:lnSpc>
                <a:spcPts val="3000"/>
              </a:lnSpc>
              <a:spcAft>
                <a:spcPct val="0"/>
              </a:spcAft>
              <a:defRPr b="0">
                <a:solidFill>
                  <a:schemeClr val="accent4">
                    <a:lumMod val="50000"/>
                  </a:schemeClr>
                </a:solidFill>
              </a:defRPr>
            </a:lvl1pPr>
          </a:lstStyle>
          <a:p>
            <a:pPr>
              <a:buNone/>
            </a:pPr>
            <a:endParaRPr lang="en-US" dirty="0"/>
          </a:p>
          <a:p>
            <a:pPr>
              <a:buNone/>
            </a:pPr>
            <a:r>
              <a:rPr lang="en-US" dirty="0" smtClean="0"/>
              <a:t>May 31, 2012</a:t>
            </a:r>
            <a:endParaRPr lang="en-US" dirty="0"/>
          </a:p>
        </p:txBody>
      </p:sp>
      <p:sp>
        <p:nvSpPr>
          <p:cNvPr id="7" name="Rectangle 7"/>
          <p:cNvSpPr>
            <a:spLocks noChangeArrowheads="1"/>
          </p:cNvSpPr>
          <p:nvPr/>
        </p:nvSpPr>
        <p:spPr bwMode="auto">
          <a:xfrm>
            <a:off x="598044" y="6267241"/>
            <a:ext cx="3722496" cy="457200"/>
          </a:xfrm>
          <a:prstGeom prst="rect">
            <a:avLst/>
          </a:prstGeom>
          <a:noFill/>
          <a:ln w="9525">
            <a:noFill/>
            <a:miter lim="800000"/>
            <a:headEnd/>
            <a:tailEnd/>
          </a:ln>
          <a:effectLst/>
        </p:spPr>
        <p:txBody>
          <a:bodyPr lIns="0" anchor="b"/>
          <a:lstStyle/>
          <a:p>
            <a:pPr eaLnBrk="0" hangingPunct="0">
              <a:spcBef>
                <a:spcPct val="0"/>
              </a:spcBef>
              <a:defRPr/>
            </a:pPr>
            <a:r>
              <a:rPr lang="en-US" sz="1000" i="1" dirty="0">
                <a:solidFill>
                  <a:srgbClr val="FFFFFF"/>
                </a:solidFill>
                <a:ea typeface="ＭＳ Ｐゴシック" charset="-128"/>
              </a:rPr>
              <a:t>Company Confidential</a:t>
            </a:r>
          </a:p>
        </p:txBody>
      </p:sp>
      <p:sp>
        <p:nvSpPr>
          <p:cNvPr id="8" name="Rectangle 8"/>
          <p:cNvSpPr>
            <a:spLocks noChangeArrowheads="1"/>
          </p:cNvSpPr>
          <p:nvPr/>
        </p:nvSpPr>
        <p:spPr bwMode="auto">
          <a:xfrm>
            <a:off x="5760030" y="6496726"/>
            <a:ext cx="2885209" cy="230832"/>
          </a:xfrm>
          <a:prstGeom prst="rect">
            <a:avLst/>
          </a:prstGeom>
          <a:noFill/>
          <a:ln w="9525">
            <a:noFill/>
            <a:miter lim="800000"/>
            <a:headEnd/>
            <a:tailEnd/>
          </a:ln>
          <a:effectLst/>
        </p:spPr>
        <p:txBody>
          <a:bodyPr wrap="square">
            <a:spAutoFit/>
          </a:bodyPr>
          <a:lstStyle/>
          <a:p>
            <a:pPr algn="r" eaLnBrk="0" hangingPunct="0">
              <a:spcBef>
                <a:spcPct val="0"/>
              </a:spcBef>
              <a:defRPr/>
            </a:pPr>
            <a:r>
              <a:rPr lang="en-US" sz="900" dirty="0">
                <a:solidFill>
                  <a:srgbClr val="FFFFFF"/>
                </a:solidFill>
                <a:cs typeface="Arial" charset="0"/>
              </a:rPr>
              <a:t>©</a:t>
            </a:r>
            <a:r>
              <a:rPr lang="en-US" sz="900" dirty="0" smtClean="0">
                <a:solidFill>
                  <a:srgbClr val="FFFFFF"/>
                </a:solidFill>
                <a:cs typeface="Arial" charset="0"/>
              </a:rPr>
              <a:t>2012</a:t>
            </a:r>
            <a:r>
              <a:rPr lang="en-US" sz="900" baseline="0" dirty="0" smtClean="0">
                <a:solidFill>
                  <a:srgbClr val="FFFFFF"/>
                </a:solidFill>
                <a:cs typeface="Arial" charset="0"/>
              </a:rPr>
              <a:t> </a:t>
            </a:r>
            <a:r>
              <a:rPr lang="en-US" sz="900" dirty="0" smtClean="0">
                <a:solidFill>
                  <a:srgbClr val="FFFFFF"/>
                </a:solidFill>
                <a:cs typeface="Arial" charset="0"/>
              </a:rPr>
              <a:t>Genworth </a:t>
            </a:r>
            <a:r>
              <a:rPr lang="en-US" sz="900" dirty="0">
                <a:solidFill>
                  <a:srgbClr val="FFFFFF"/>
                </a:solidFill>
                <a:cs typeface="Arial" charset="0"/>
              </a:rPr>
              <a:t>Financial, Inc. All rights reserved. </a:t>
            </a:r>
            <a:endParaRPr lang="en-US" sz="2400" dirty="0">
              <a:solidFill>
                <a:srgbClr val="FFFFFF"/>
              </a:solidFill>
              <a:ea typeface="ＭＳ Ｐゴシック" charset="-128"/>
            </a:endParaRPr>
          </a:p>
        </p:txBody>
      </p:sp>
      <p:sp>
        <p:nvSpPr>
          <p:cNvPr id="10" name="Rectangle 10"/>
          <p:cNvSpPr txBox="1">
            <a:spLocks noChangeArrowheads="1"/>
          </p:cNvSpPr>
          <p:nvPr/>
        </p:nvSpPr>
        <p:spPr bwMode="auto">
          <a:xfrm>
            <a:off x="671153" y="3746296"/>
            <a:ext cx="7223415" cy="1246495"/>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lvl1pPr>
              <a:lnSpc>
                <a:spcPts val="3000"/>
              </a:lnSpc>
              <a:spcAft>
                <a:spcPct val="0"/>
              </a:spcAft>
              <a:defRPr b="0">
                <a:solidFill>
                  <a:schemeClr val="accent4">
                    <a:lumMod val="50000"/>
                  </a:schemeClr>
                </a:solidFill>
              </a:defRPr>
            </a:lvl1pPr>
          </a:lstStyle>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kumimoji="0" lang="en-US" sz="2000" b="0" i="0" u="none" strike="noStrike" kern="0" cap="none" spc="0" normalizeH="0" baseline="0" noProof="0" dirty="0" smtClean="0">
                <a:ln>
                  <a:noFill/>
                </a:ln>
                <a:solidFill>
                  <a:srgbClr val="FFFFFF"/>
                </a:solidFill>
                <a:effectLst/>
                <a:uLnTx/>
                <a:uFillTx/>
                <a:latin typeface="+mn-lt"/>
                <a:ea typeface="+mn-ea"/>
                <a:cs typeface="+mn-cs"/>
              </a:rPr>
              <a:t>Edward A.</a:t>
            </a:r>
            <a:r>
              <a:rPr kumimoji="0" lang="en-US" sz="2000" b="0" i="0" u="none" strike="noStrike" kern="0" cap="none" spc="0" normalizeH="0" noProof="0" dirty="0" smtClean="0">
                <a:ln>
                  <a:noFill/>
                </a:ln>
                <a:solidFill>
                  <a:srgbClr val="FFFFFF"/>
                </a:solidFill>
                <a:effectLst/>
                <a:uLnTx/>
                <a:uFillTx/>
                <a:latin typeface="+mn-lt"/>
                <a:ea typeface="+mn-ea"/>
                <a:cs typeface="+mn-cs"/>
              </a:rPr>
              <a:t> </a:t>
            </a:r>
            <a:r>
              <a:rPr kumimoji="0" lang="en-US" sz="2000" b="0" i="0" u="none" strike="noStrike" kern="0" cap="none" spc="0" normalizeH="0" noProof="0" dirty="0" err="1" smtClean="0">
                <a:ln>
                  <a:noFill/>
                </a:ln>
                <a:solidFill>
                  <a:srgbClr val="FFFFFF"/>
                </a:solidFill>
                <a:effectLst/>
                <a:uLnTx/>
                <a:uFillTx/>
                <a:latin typeface="+mn-lt"/>
                <a:ea typeface="+mn-ea"/>
                <a:cs typeface="+mn-cs"/>
              </a:rPr>
              <a:t>Tepper</a:t>
            </a:r>
            <a:endParaRPr lang="en-US" sz="2000" kern="0" dirty="0" smtClean="0">
              <a:solidFill>
                <a:srgbClr val="FFFFFF"/>
              </a:solidFill>
              <a:latin typeface="+mn-lt"/>
            </a:endParaRPr>
          </a:p>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kumimoji="0" lang="en-US" sz="2000" b="0" i="0" u="none" strike="noStrike" kern="0" cap="none" spc="0" normalizeH="0" baseline="0" noProof="0" dirty="0" err="1" smtClean="0">
                <a:ln>
                  <a:noFill/>
                </a:ln>
                <a:solidFill>
                  <a:srgbClr val="FFFFFF"/>
                </a:solidFill>
                <a:effectLst/>
                <a:uLnTx/>
                <a:uFillTx/>
                <a:latin typeface="+mn-lt"/>
                <a:ea typeface="+mn-ea"/>
                <a:cs typeface="+mn-cs"/>
              </a:rPr>
              <a:t>SVP</a:t>
            </a:r>
            <a:r>
              <a:rPr kumimoji="0" lang="en-US" sz="2000" b="0" i="0" u="none" strike="noStrike" kern="0" cap="none" spc="0" normalizeH="0" noProof="0" dirty="0" smtClean="0">
                <a:ln>
                  <a:noFill/>
                </a:ln>
                <a:solidFill>
                  <a:srgbClr val="FFFFFF"/>
                </a:solidFill>
                <a:effectLst/>
                <a:uLnTx/>
                <a:uFillTx/>
                <a:latin typeface="+mn-lt"/>
                <a:ea typeface="+mn-ea"/>
                <a:cs typeface="+mn-cs"/>
              </a:rPr>
              <a:t> – Domestic Tax</a:t>
            </a:r>
          </a:p>
          <a:p>
            <a:pPr marL="0" marR="0" lvl="0" indent="0" algn="l" defTabSz="914400" rtl="0" eaLnBrk="0" fontAlgn="base" latinLnBrk="0" hangingPunct="0">
              <a:lnSpc>
                <a:spcPts val="3000"/>
              </a:lnSpc>
              <a:spcBef>
                <a:spcPct val="0"/>
              </a:spcBef>
              <a:spcAft>
                <a:spcPct val="0"/>
              </a:spcAft>
              <a:buClr>
                <a:schemeClr val="bg1"/>
              </a:buClr>
              <a:buSzPct val="25000"/>
              <a:buFont typeface="Times" pitchFamily="18" charset="0"/>
              <a:buNone/>
              <a:tabLst/>
              <a:defRPr/>
            </a:pPr>
            <a:r>
              <a:rPr lang="en-US" sz="2000" kern="0" baseline="0" dirty="0" err="1" smtClean="0">
                <a:solidFill>
                  <a:srgbClr val="FFFFFF"/>
                </a:solidFill>
                <a:latin typeface="+mn-lt"/>
              </a:rPr>
              <a:t>Genworth</a:t>
            </a:r>
            <a:r>
              <a:rPr lang="en-US" sz="2000" kern="0" baseline="0" dirty="0" smtClean="0">
                <a:solidFill>
                  <a:srgbClr val="FFFFFF"/>
                </a:solidFill>
                <a:latin typeface="+mn-lt"/>
              </a:rPr>
              <a:t> Financial</a:t>
            </a:r>
            <a:endParaRPr kumimoji="0" lang="en-US" sz="2000" b="0" i="0" u="none" strike="noStrike" kern="0" cap="none" spc="0" normalizeH="0" baseline="0" noProof="0" dirty="0" smtClean="0">
              <a:ln>
                <a:noFill/>
              </a:ln>
              <a:solidFill>
                <a:srgbClr val="FFFFFF"/>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 Track Settlement</a:t>
            </a:r>
            <a:endParaRPr lang="en-US" dirty="0"/>
          </a:p>
        </p:txBody>
      </p:sp>
      <p:sp>
        <p:nvSpPr>
          <p:cNvPr id="3" name="Content Placeholder 2"/>
          <p:cNvSpPr>
            <a:spLocks noGrp="1"/>
          </p:cNvSpPr>
          <p:nvPr>
            <p:ph sz="quarter" idx="13"/>
          </p:nvPr>
        </p:nvSpPr>
        <p:spPr>
          <a:xfrm>
            <a:off x="293688" y="1066801"/>
            <a:ext cx="6437312" cy="1815882"/>
          </a:xfrm>
        </p:spPr>
        <p:txBody>
          <a:bodyPr>
            <a:normAutofit fontScale="70000" lnSpcReduction="20000"/>
          </a:bodyPr>
          <a:lstStyle/>
          <a:p>
            <a:pPr>
              <a:spcBef>
                <a:spcPts val="300"/>
              </a:spcBef>
              <a:buNone/>
            </a:pPr>
            <a:r>
              <a:rPr lang="en-US" dirty="0" smtClean="0"/>
              <a:t>Available For:</a:t>
            </a:r>
          </a:p>
          <a:p>
            <a:pPr lvl="1">
              <a:spcBef>
                <a:spcPts val="300"/>
              </a:spcBef>
            </a:pPr>
            <a:r>
              <a:rPr lang="en-US" dirty="0" smtClean="0"/>
              <a:t>Factual And Legal Issues</a:t>
            </a:r>
          </a:p>
          <a:p>
            <a:pPr lvl="1">
              <a:spcBef>
                <a:spcPts val="300"/>
              </a:spcBef>
            </a:pPr>
            <a:r>
              <a:rPr lang="en-US" dirty="0" smtClean="0"/>
              <a:t>Listed Transactions</a:t>
            </a:r>
          </a:p>
          <a:p>
            <a:pPr lvl="1">
              <a:spcBef>
                <a:spcPts val="300"/>
              </a:spcBef>
            </a:pPr>
            <a:r>
              <a:rPr lang="en-US" dirty="0" smtClean="0"/>
              <a:t>Appeals And Compliance Coordinated Issues</a:t>
            </a:r>
          </a:p>
          <a:p>
            <a:pPr lvl="1">
              <a:spcBef>
                <a:spcPts val="300"/>
              </a:spcBef>
            </a:pPr>
            <a:r>
              <a:rPr lang="en-US" dirty="0" smtClean="0"/>
              <a:t>Issues Requiring Hazards Of Litigation Settlements</a:t>
            </a:r>
          </a:p>
        </p:txBody>
      </p:sp>
      <p:sp>
        <p:nvSpPr>
          <p:cNvPr id="4" name="Footer Placeholder 5"/>
          <p:cNvSpPr txBox="1">
            <a:spLocks/>
          </p:cNvSpPr>
          <p:nvPr/>
        </p:nvSpPr>
        <p:spPr bwMode="auto">
          <a:xfrm>
            <a:off x="2000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Fast Track Settlement</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t>
            </a:r>
            <a:r>
              <a:rPr kumimoji="0" lang="en-US" sz="1000" b="0" i="0" u="none" strike="noStrike" kern="1200" cap="none" spc="0" normalizeH="0" noProof="0" dirty="0" err="1" smtClean="0">
                <a:ln>
                  <a:noFill/>
                </a:ln>
                <a:solidFill>
                  <a:srgbClr val="808080"/>
                </a:solidFill>
                <a:effectLst/>
                <a:uLnTx/>
                <a:uFillTx/>
                <a:latin typeface="Arial" charset="0"/>
                <a:ea typeface="+mn-ea"/>
                <a:cs typeface="+mn-cs"/>
              </a:rPr>
              <a:t>FTS</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55</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4" name="Content Placeholder 2"/>
          <p:cNvSpPr txBox="1">
            <a:spLocks/>
          </p:cNvSpPr>
          <p:nvPr/>
        </p:nvSpPr>
        <p:spPr bwMode="auto">
          <a:xfrm>
            <a:off x="277813" y="3340101"/>
            <a:ext cx="7481887" cy="2169825"/>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Not Available For:</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Issues Designated For Litigation</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Competent Authority Requested</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“Whipsaw” Issues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Otherwise Included</a:t>
            </a:r>
            <a:endParaRPr kumimoji="0" lang="en-US" sz="16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63538"/>
            <a:ext cx="8532813" cy="612775"/>
          </a:xfrm>
        </p:spPr>
        <p:txBody>
          <a:bodyPr/>
          <a:lstStyle/>
          <a:p>
            <a:r>
              <a:rPr lang="en-US" sz="3000" dirty="0" err="1" smtClean="0"/>
              <a:t>FTS</a:t>
            </a:r>
            <a:r>
              <a:rPr lang="en-US" sz="3000" dirty="0" smtClean="0"/>
              <a:t> - Procedures</a:t>
            </a:r>
            <a:endParaRPr lang="en-US" sz="3000" dirty="0"/>
          </a:p>
        </p:txBody>
      </p:sp>
      <p:sp>
        <p:nvSpPr>
          <p:cNvPr id="3" name="Content Placeholder 2"/>
          <p:cNvSpPr>
            <a:spLocks noGrp="1"/>
          </p:cNvSpPr>
          <p:nvPr>
            <p:ph sz="quarter" idx="13"/>
          </p:nvPr>
        </p:nvSpPr>
        <p:spPr>
          <a:xfrm>
            <a:off x="293688" y="1066801"/>
            <a:ext cx="7948611" cy="3439403"/>
          </a:xfrm>
        </p:spPr>
        <p:txBody>
          <a:bodyPr>
            <a:normAutofit fontScale="85000" lnSpcReduction="20000"/>
          </a:bodyPr>
          <a:lstStyle/>
          <a:p>
            <a:pPr>
              <a:spcBef>
                <a:spcPts val="600"/>
              </a:spcBef>
              <a:spcAft>
                <a:spcPts val="600"/>
              </a:spcAft>
              <a:buNone/>
            </a:pPr>
            <a:r>
              <a:rPr lang="en-US" dirty="0" smtClean="0"/>
              <a:t>After 5701 Is Issued</a:t>
            </a:r>
          </a:p>
          <a:p>
            <a:pPr>
              <a:spcBef>
                <a:spcPts val="600"/>
              </a:spcBef>
              <a:spcAft>
                <a:spcPts val="600"/>
              </a:spcAft>
              <a:buNone/>
            </a:pPr>
            <a:r>
              <a:rPr lang="en-US" dirty="0" err="1" smtClean="0"/>
              <a:t>LMSB</a:t>
            </a:r>
            <a:r>
              <a:rPr lang="en-US" dirty="0" smtClean="0"/>
              <a:t> Team Manager And Taxpayer Apply</a:t>
            </a:r>
          </a:p>
          <a:p>
            <a:pPr>
              <a:spcBef>
                <a:spcPts val="600"/>
              </a:spcBef>
              <a:spcAft>
                <a:spcPts val="600"/>
              </a:spcAft>
              <a:buNone/>
            </a:pPr>
            <a:r>
              <a:rPr lang="en-US" dirty="0" smtClean="0"/>
              <a:t>Ex Parte Communications Between Appeals Officers And Other IRS Personnel Allowed</a:t>
            </a:r>
          </a:p>
          <a:p>
            <a:pPr>
              <a:spcBef>
                <a:spcPts val="600"/>
              </a:spcBef>
              <a:spcAft>
                <a:spcPts val="600"/>
              </a:spcAft>
              <a:buNone/>
            </a:pPr>
            <a:r>
              <a:rPr lang="en-US" dirty="0" smtClean="0"/>
              <a:t>If Reach Agreement, Appeals Officer Drafts Documents</a:t>
            </a:r>
          </a:p>
          <a:p>
            <a:pPr>
              <a:spcBef>
                <a:spcPts val="600"/>
              </a:spcBef>
              <a:spcAft>
                <a:spcPts val="600"/>
              </a:spcAft>
              <a:buNone/>
            </a:pPr>
            <a:r>
              <a:rPr lang="en-US" dirty="0" smtClean="0"/>
              <a:t>If Settlement Not Reached, Taxpayer’s Rights Preserved</a:t>
            </a:r>
          </a:p>
          <a:p>
            <a:pPr>
              <a:spcBef>
                <a:spcPts val="600"/>
              </a:spcBef>
              <a:spcAft>
                <a:spcPts val="600"/>
              </a:spcAft>
              <a:buNone/>
            </a:pPr>
            <a:r>
              <a:rPr lang="en-US" dirty="0" smtClean="0"/>
              <a:t>Taxpayer May Withdraw At Any Time</a:t>
            </a:r>
          </a:p>
          <a:p>
            <a:pPr>
              <a:spcBef>
                <a:spcPts val="300"/>
              </a:spcBef>
              <a:buNone/>
            </a:pPr>
            <a:endParaRPr lang="en-US" dirty="0" smtClean="0"/>
          </a:p>
        </p:txBody>
      </p:sp>
      <p:sp>
        <p:nvSpPr>
          <p:cNvPr id="4" name="Footer Placeholder 5"/>
          <p:cNvSpPr txBox="1">
            <a:spLocks/>
          </p:cNvSpPr>
          <p:nvPr/>
        </p:nvSpPr>
        <p:spPr bwMode="auto">
          <a:xfrm>
            <a:off x="2127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spcBef>
                <a:spcPct val="0"/>
              </a:spcBef>
              <a:tabLst>
                <a:tab pos="76200" algn="l"/>
                <a:tab pos="3886200" algn="r"/>
                <a:tab pos="7772400" algn="r"/>
              </a:tabLst>
              <a:defRPr/>
            </a:pPr>
            <a:r>
              <a:rPr lang="en-US" sz="1000" dirty="0" smtClean="0">
                <a:solidFill>
                  <a:srgbClr val="808080"/>
                </a:solidFill>
              </a:rPr>
              <a:t>Fast Track Settlement (</a:t>
            </a:r>
            <a:r>
              <a:rPr lang="en-US" sz="1000" dirty="0" err="1" smtClean="0">
                <a:solidFill>
                  <a:srgbClr val="808080"/>
                </a:solidFill>
              </a:rPr>
              <a:t>FTS</a:t>
            </a:r>
            <a:r>
              <a:rPr lang="en-US" sz="1000" dirty="0" smtClean="0">
                <a:solidFill>
                  <a:srgbClr val="808080"/>
                </a:solidFill>
              </a:rPr>
              <a:t>)   5/31/12 </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56</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Post – Appeals Mediation and Arbitration </a:t>
            </a:r>
            <a:br>
              <a:rPr lang="en-US" dirty="0" smtClean="0"/>
            </a:br>
            <a:r>
              <a:rPr lang="en-US" dirty="0" smtClean="0"/>
              <a:t/>
            </a:r>
            <a:br>
              <a:rPr lang="en-US" dirty="0" smtClean="0"/>
            </a:br>
            <a:r>
              <a:rPr lang="en-US" dirty="0" smtClean="0"/>
              <a:t/>
            </a:r>
            <a:br>
              <a:rPr lang="en-US" dirty="0" smtClean="0"/>
            </a:br>
            <a:endParaRPr lang="en-US" sz="1200" dirty="0"/>
          </a:p>
        </p:txBody>
      </p:sp>
      <p:sp>
        <p:nvSpPr>
          <p:cNvPr id="4" name="Slide Number Placeholder 3"/>
          <p:cNvSpPr>
            <a:spLocks noGrp="1"/>
          </p:cNvSpPr>
          <p:nvPr>
            <p:ph type="sldNum" sz="quarter" idx="12"/>
          </p:nvPr>
        </p:nvSpPr>
        <p:spPr/>
        <p:txBody>
          <a:bodyPr/>
          <a:lstStyle/>
          <a:p>
            <a:fld id="{2E37A29B-7A0D-4325-8A32-34D43336FAD5}" type="slidenum">
              <a:rPr lang="en-GB" smtClean="0"/>
              <a:pPr/>
              <a:t>57</a:t>
            </a:fld>
            <a:endParaRPr lang="en-GB"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48242663-C4B9-49E8-8129-1B4D8038C851}" type="slidenum">
              <a:rPr lang="en-US"/>
              <a:pPr/>
              <a:t>58</a:t>
            </a:fld>
            <a:endParaRPr lang="en-US"/>
          </a:p>
        </p:txBody>
      </p:sp>
      <p:sp>
        <p:nvSpPr>
          <p:cNvPr id="260098" name="Rectangle 2"/>
          <p:cNvSpPr>
            <a:spLocks noGrp="1" noChangeArrowheads="1"/>
          </p:cNvSpPr>
          <p:nvPr>
            <p:ph type="title"/>
          </p:nvPr>
        </p:nvSpPr>
        <p:spPr/>
        <p:txBody>
          <a:bodyPr/>
          <a:lstStyle/>
          <a:p>
            <a:r>
              <a:rPr lang="en-US" dirty="0" smtClean="0"/>
              <a:t>Post-Appeal Mediation </a:t>
            </a:r>
            <a:endParaRPr lang="en-US" dirty="0"/>
          </a:p>
        </p:txBody>
      </p:sp>
      <p:sp>
        <p:nvSpPr>
          <p:cNvPr id="260099" name="Rectangle 3"/>
          <p:cNvSpPr>
            <a:spLocks noGrp="1" noChangeArrowheads="1"/>
          </p:cNvSpPr>
          <p:nvPr>
            <p:ph type="body" idx="1"/>
          </p:nvPr>
        </p:nvSpPr>
        <p:spPr>
          <a:xfrm>
            <a:off x="374650" y="1752600"/>
            <a:ext cx="8464550" cy="4373563"/>
          </a:xfrm>
        </p:spPr>
        <p:txBody>
          <a:bodyPr>
            <a:normAutofit fontScale="92500" lnSpcReduction="20000"/>
          </a:bodyPr>
          <a:lstStyle/>
          <a:p>
            <a:r>
              <a:rPr lang="en-US" dirty="0"/>
              <a:t>Rev. Proc. </a:t>
            </a:r>
            <a:r>
              <a:rPr lang="en-US" dirty="0" smtClean="0"/>
              <a:t>2009-44 </a:t>
            </a:r>
            <a:r>
              <a:rPr lang="en-US" dirty="0"/>
              <a:t>establishes Appeals Mediation </a:t>
            </a:r>
            <a:r>
              <a:rPr lang="en-US" dirty="0" smtClean="0"/>
              <a:t>procedures and requires mutual agreement to participate</a:t>
            </a:r>
          </a:p>
          <a:p>
            <a:r>
              <a:rPr lang="en-US" dirty="0" smtClean="0"/>
              <a:t>Generally reserved for cases with limited number of issues remaining unresolved post-appeals </a:t>
            </a:r>
            <a:endParaRPr lang="en-US" dirty="0"/>
          </a:p>
          <a:p>
            <a:r>
              <a:rPr lang="en-US" dirty="0" smtClean="0"/>
              <a:t>Scope:</a:t>
            </a:r>
          </a:p>
          <a:p>
            <a:pPr lvl="1"/>
            <a:r>
              <a:rPr lang="en-US" dirty="0" smtClean="0"/>
              <a:t>Legal issues</a:t>
            </a:r>
          </a:p>
          <a:p>
            <a:pPr lvl="1"/>
            <a:r>
              <a:rPr lang="en-US" dirty="0" smtClean="0"/>
              <a:t>Factual issues</a:t>
            </a:r>
          </a:p>
          <a:p>
            <a:pPr lvl="1"/>
            <a:r>
              <a:rPr lang="en-US" dirty="0" smtClean="0"/>
              <a:t>Compliance and Appeals coordinated issues</a:t>
            </a:r>
          </a:p>
          <a:p>
            <a:pPr lvl="1"/>
            <a:r>
              <a:rPr lang="en-US" dirty="0" smtClean="0"/>
              <a:t>Early referral issues where agreement not reached</a:t>
            </a:r>
            <a:endParaRPr lang="en-US"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Mediation Procedures</a:t>
            </a:r>
            <a:endParaRPr lang="en-US" dirty="0"/>
          </a:p>
        </p:txBody>
      </p:sp>
      <p:sp>
        <p:nvSpPr>
          <p:cNvPr id="3" name="Content Placeholder 2"/>
          <p:cNvSpPr>
            <a:spLocks noGrp="1"/>
          </p:cNvSpPr>
          <p:nvPr>
            <p:ph idx="1"/>
          </p:nvPr>
        </p:nvSpPr>
        <p:spPr/>
        <p:txBody>
          <a:bodyPr/>
          <a:lstStyle/>
          <a:p>
            <a:r>
              <a:rPr lang="en-US" dirty="0" smtClean="0"/>
              <a:t>No special settlement authorities attributable to mediation</a:t>
            </a:r>
          </a:p>
          <a:p>
            <a:r>
              <a:rPr lang="en-US" dirty="0" smtClean="0"/>
              <a:t>Written mediation agreement is required</a:t>
            </a:r>
          </a:p>
          <a:p>
            <a:r>
              <a:rPr lang="en-US" dirty="0" smtClean="0"/>
              <a:t>Choice of mediators</a:t>
            </a:r>
          </a:p>
          <a:p>
            <a:pPr lvl="1"/>
            <a:r>
              <a:rPr lang="en-US" dirty="0" smtClean="0"/>
              <a:t>Appeals will supply trained Appeals Officer </a:t>
            </a:r>
          </a:p>
          <a:p>
            <a:pPr lvl="1"/>
            <a:r>
              <a:rPr lang="en-US" dirty="0" smtClean="0"/>
              <a:t>Taxpayer may elect, at its expense, to use a co-mediator who is not a government employee</a:t>
            </a:r>
          </a:p>
          <a:p>
            <a:r>
              <a:rPr lang="en-US" dirty="0" smtClean="0"/>
              <a:t>Ex-parte rules do not apply</a:t>
            </a:r>
            <a:endParaRPr lang="en-US" dirty="0"/>
          </a:p>
        </p:txBody>
      </p:sp>
      <p:sp>
        <p:nvSpPr>
          <p:cNvPr id="4" name="Slide Number Placeholder 3"/>
          <p:cNvSpPr>
            <a:spLocks noGrp="1"/>
          </p:cNvSpPr>
          <p:nvPr>
            <p:ph type="sldNum" sz="quarter" idx="10"/>
          </p:nvPr>
        </p:nvSpPr>
        <p:spPr/>
        <p:txBody>
          <a:bodyPr/>
          <a:lstStyle/>
          <a:p>
            <a:pPr>
              <a:defRPr/>
            </a:pPr>
            <a:fld id="{DBE74015-DB78-4567-B848-1A1C1CE11680}" type="slidenum">
              <a:rPr lang="en-US" smtClean="0"/>
              <a:pPr>
                <a:defRPr/>
              </a:pPr>
              <a:t>59</a:t>
            </a:fld>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 And Benefits</a:t>
            </a:r>
            <a:endParaRPr lang="en-US" dirty="0"/>
          </a:p>
        </p:txBody>
      </p:sp>
      <p:sp>
        <p:nvSpPr>
          <p:cNvPr id="3" name="Content Placeholder 2"/>
          <p:cNvSpPr>
            <a:spLocks noGrp="1"/>
          </p:cNvSpPr>
          <p:nvPr>
            <p:ph sz="quarter" idx="13"/>
          </p:nvPr>
        </p:nvSpPr>
        <p:spPr>
          <a:xfrm>
            <a:off x="293689" y="1066801"/>
            <a:ext cx="2347912" cy="1461939"/>
          </a:xfrm>
        </p:spPr>
        <p:txBody>
          <a:bodyPr>
            <a:normAutofit fontScale="70000" lnSpcReduction="20000"/>
          </a:bodyPr>
          <a:lstStyle/>
          <a:p>
            <a:pPr>
              <a:spcBef>
                <a:spcPts val="300"/>
              </a:spcBef>
              <a:buNone/>
            </a:pPr>
            <a:r>
              <a:rPr lang="en-US" dirty="0" smtClean="0"/>
              <a:t>CAP Expectations</a:t>
            </a:r>
          </a:p>
          <a:p>
            <a:pPr lvl="1">
              <a:spcBef>
                <a:spcPts val="300"/>
              </a:spcBef>
            </a:pPr>
            <a:r>
              <a:rPr lang="en-US" dirty="0" smtClean="0"/>
              <a:t>Currency</a:t>
            </a:r>
          </a:p>
          <a:p>
            <a:pPr lvl="1">
              <a:spcBef>
                <a:spcPts val="300"/>
              </a:spcBef>
            </a:pPr>
            <a:r>
              <a:rPr lang="en-US" dirty="0" smtClean="0"/>
              <a:t>Transparency</a:t>
            </a:r>
          </a:p>
          <a:p>
            <a:pPr lvl="1">
              <a:spcBef>
                <a:spcPts val="300"/>
              </a:spcBef>
            </a:pPr>
            <a:r>
              <a:rPr lang="en-US" dirty="0" smtClean="0"/>
              <a:t>Cooperation</a:t>
            </a:r>
          </a:p>
        </p:txBody>
      </p:sp>
      <p:sp>
        <p:nvSpPr>
          <p:cNvPr id="4" name="Footer Placeholder 5"/>
          <p:cNvSpPr txBox="1">
            <a:spLocks/>
          </p:cNvSpPr>
          <p:nvPr/>
        </p:nvSpPr>
        <p:spPr bwMode="auto">
          <a:xfrm>
            <a:off x="1873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Compliance</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Assurance Process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6</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1" name="Content Placeholder 2"/>
          <p:cNvSpPr txBox="1">
            <a:spLocks/>
          </p:cNvSpPr>
          <p:nvPr/>
        </p:nvSpPr>
        <p:spPr bwMode="auto">
          <a:xfrm>
            <a:off x="293688" y="4241801"/>
            <a:ext cx="5510211" cy="1107996"/>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IRS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More Effective</a:t>
            </a:r>
            <a:r>
              <a:rPr kumimoji="0" lang="en-US" sz="1800" b="0" i="0" u="none" strike="noStrike" kern="0" cap="none" spc="0" normalizeH="0" noProof="0" dirty="0" smtClean="0">
                <a:ln>
                  <a:noFill/>
                </a:ln>
                <a:solidFill>
                  <a:schemeClr val="tx1"/>
                </a:solidFill>
                <a:effectLst/>
                <a:uLnTx/>
                <a:uFillTx/>
                <a:latin typeface="+mn-lt"/>
              </a:rPr>
              <a:t> Resource Management</a:t>
            </a:r>
            <a:endParaRPr kumimoji="0" lang="en-US" sz="18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
        <p:nvSpPr>
          <p:cNvPr id="14" name="Content Placeholder 2"/>
          <p:cNvSpPr txBox="1">
            <a:spLocks/>
          </p:cNvSpPr>
          <p:nvPr/>
        </p:nvSpPr>
        <p:spPr bwMode="auto">
          <a:xfrm>
            <a:off x="290512" y="2806701"/>
            <a:ext cx="7481887" cy="1754326"/>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CAP Benefits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Taxpayer</a:t>
            </a:r>
          </a:p>
          <a:p>
            <a:pPr marL="571500" marR="0" lvl="2" indent="-114300" algn="l" defTabSz="914400" rtl="0" eaLnBrk="0" fontAlgn="base" latinLnBrk="0" hangingPunct="0">
              <a:lnSpc>
                <a:spcPct val="100000"/>
              </a:lnSpc>
              <a:spcBef>
                <a:spcPts val="300"/>
              </a:spcBef>
              <a:spcAft>
                <a:spcPts val="300"/>
              </a:spcAft>
              <a:buClrTx/>
              <a:buSzTx/>
              <a:buFontTx/>
              <a:buChar char="•"/>
              <a:tabLst/>
              <a:defRPr/>
            </a:pPr>
            <a:r>
              <a:rPr kumimoji="0" lang="en-US" sz="1600" b="0" i="0" u="none" strike="noStrike" kern="0" cap="none" spc="0" normalizeH="0" baseline="0" noProof="0" dirty="0" smtClean="0">
                <a:ln>
                  <a:noFill/>
                </a:ln>
                <a:solidFill>
                  <a:schemeClr val="tx1"/>
                </a:solidFill>
                <a:effectLst/>
                <a:uLnTx/>
                <a:uFillTx/>
                <a:latin typeface="+mn-lt"/>
              </a:rPr>
              <a:t> Resolve Tax Treatment Of</a:t>
            </a:r>
            <a:r>
              <a:rPr kumimoji="0" lang="en-US" sz="1600" b="0" i="0" u="none" strike="noStrike" kern="0" cap="none" spc="0" normalizeH="0" noProof="0" dirty="0" smtClean="0">
                <a:ln>
                  <a:noFill/>
                </a:ln>
                <a:solidFill>
                  <a:schemeClr val="tx1"/>
                </a:solidFill>
                <a:effectLst/>
                <a:uLnTx/>
                <a:uFillTx/>
                <a:latin typeface="+mn-lt"/>
              </a:rPr>
              <a:t> Material Item Before Tax Return Is Filed</a:t>
            </a:r>
          </a:p>
          <a:p>
            <a:pPr marL="1028700" lvl="3" indent="-114300" eaLnBrk="0" hangingPunct="0">
              <a:spcBef>
                <a:spcPts val="300"/>
              </a:spcBef>
              <a:spcAft>
                <a:spcPts val="300"/>
              </a:spcAft>
              <a:buFont typeface="Times New Roman" pitchFamily="18" charset="0"/>
              <a:buChar char="–"/>
            </a:pPr>
            <a:r>
              <a:rPr lang="en-US" sz="1600" kern="0" baseline="0" dirty="0" smtClean="0">
                <a:latin typeface="+mn-lt"/>
              </a:rPr>
              <a:t> Fin</a:t>
            </a:r>
            <a:r>
              <a:rPr lang="en-US" sz="1600" kern="0" dirty="0" smtClean="0">
                <a:latin typeface="+mn-lt"/>
              </a:rPr>
              <a:t> 48 Help?</a:t>
            </a:r>
            <a:endParaRPr kumimoji="0" lang="en-US" sz="16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161D132-8061-4F91-9A22-A69A7C3589DB}" type="slidenum">
              <a:rPr lang="en-US"/>
              <a:pPr/>
              <a:t>60</a:t>
            </a:fld>
            <a:endParaRPr lang="en-US"/>
          </a:p>
        </p:txBody>
      </p:sp>
      <p:sp>
        <p:nvSpPr>
          <p:cNvPr id="5" name="Footer Placeholder 4"/>
          <p:cNvSpPr>
            <a:spLocks noGrp="1"/>
          </p:cNvSpPr>
          <p:nvPr>
            <p:ph type="ftr" sz="quarter" idx="4294967295"/>
          </p:nvPr>
        </p:nvSpPr>
        <p:spPr>
          <a:xfrm>
            <a:off x="1066800" y="6578600"/>
            <a:ext cx="7086600" cy="279400"/>
          </a:xfrm>
          <a:prstGeom prst="rect">
            <a:avLst/>
          </a:prstGeom>
        </p:spPr>
        <p:txBody>
          <a:bodyPr/>
          <a:lstStyle/>
          <a:p>
            <a:r>
              <a:rPr lang="en-US"/>
              <a:t>©2009 KPMG LLP, a U.S. limited liability partnership and a member firm of the KPMG network of independent member firms affiliated with KPMG International, a Swiss cooperative. All rights reserved. </a:t>
            </a:r>
          </a:p>
          <a:p>
            <a:r>
              <a:rPr lang="en-US"/>
              <a:t>Printed in the U.S.A. KPMG and the KPMG logo are registered trademarks of KPMG International, a Swiss cooperative.</a:t>
            </a:r>
          </a:p>
          <a:p>
            <a:r>
              <a:rPr lang="en-US"/>
              <a:t>FOR INTERNAL USE ONLY. Not for distribution to clients unless the technical and policy review requirements of Tax Services Manual section 23.7 are satisfied</a:t>
            </a:r>
          </a:p>
          <a:p>
            <a:endParaRPr lang="en-US"/>
          </a:p>
        </p:txBody>
      </p:sp>
      <p:sp>
        <p:nvSpPr>
          <p:cNvPr id="262148" name="Rectangle 4"/>
          <p:cNvSpPr>
            <a:spLocks noGrp="1" noChangeArrowheads="1"/>
          </p:cNvSpPr>
          <p:nvPr>
            <p:ph type="title"/>
          </p:nvPr>
        </p:nvSpPr>
        <p:spPr/>
        <p:txBody>
          <a:bodyPr>
            <a:normAutofit fontScale="90000"/>
          </a:bodyPr>
          <a:lstStyle/>
          <a:p>
            <a:r>
              <a:rPr lang="en-US" dirty="0" smtClean="0"/>
              <a:t>Post-Appeals Arbitration Procedures</a:t>
            </a:r>
            <a:endParaRPr lang="en-US" dirty="0"/>
          </a:p>
        </p:txBody>
      </p:sp>
      <p:sp>
        <p:nvSpPr>
          <p:cNvPr id="262149" name="Rectangle 5"/>
          <p:cNvSpPr>
            <a:spLocks noGrp="1" noChangeArrowheads="1"/>
          </p:cNvSpPr>
          <p:nvPr>
            <p:ph type="body" idx="1"/>
          </p:nvPr>
        </p:nvSpPr>
        <p:spPr/>
        <p:txBody>
          <a:bodyPr>
            <a:normAutofit fontScale="92500"/>
          </a:bodyPr>
          <a:lstStyle/>
          <a:p>
            <a:r>
              <a:rPr lang="en-US" dirty="0" smtClean="0"/>
              <a:t>Revenue Procedure 2006-44 outlines procedures for  </a:t>
            </a:r>
            <a:r>
              <a:rPr lang="en-US" dirty="0"/>
              <a:t>binding </a:t>
            </a:r>
            <a:r>
              <a:rPr lang="en-US" dirty="0" smtClean="0"/>
              <a:t>arbitration</a:t>
            </a:r>
            <a:endParaRPr lang="en-US" dirty="0"/>
          </a:p>
          <a:p>
            <a:r>
              <a:rPr lang="en-US" dirty="0" smtClean="0"/>
              <a:t>Arbitration is available only for factual issues; legal issues may not be pursued</a:t>
            </a:r>
            <a:endParaRPr lang="en-US" dirty="0"/>
          </a:p>
          <a:p>
            <a:r>
              <a:rPr lang="en-US" dirty="0" smtClean="0"/>
              <a:t>Parties by mutual agreement can select arbitrator from Appeals or any national organization that provides a roster of neutrals</a:t>
            </a:r>
          </a:p>
          <a:p>
            <a:r>
              <a:rPr lang="en-US" dirty="0" smtClean="0"/>
              <a:t>Appeals uses the arbitrators findings of fact to complete resolution &amp; shape closing agreement</a:t>
            </a: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63538"/>
            <a:ext cx="8532813" cy="612775"/>
          </a:xfrm>
        </p:spPr>
        <p:txBody>
          <a:bodyPr/>
          <a:lstStyle/>
          <a:p>
            <a:r>
              <a:rPr lang="en-US" sz="3000" dirty="0" smtClean="0"/>
              <a:t>CAP – Memorandum Of Understanding (</a:t>
            </a:r>
            <a:r>
              <a:rPr lang="en-US" sz="3000" dirty="0" err="1" smtClean="0"/>
              <a:t>MOU</a:t>
            </a:r>
            <a:r>
              <a:rPr lang="en-US" sz="3000" dirty="0" smtClean="0"/>
              <a:t>)</a:t>
            </a:r>
            <a:endParaRPr lang="en-US" sz="3000" dirty="0"/>
          </a:p>
        </p:txBody>
      </p:sp>
      <p:sp>
        <p:nvSpPr>
          <p:cNvPr id="3" name="Content Placeholder 2"/>
          <p:cNvSpPr>
            <a:spLocks noGrp="1"/>
          </p:cNvSpPr>
          <p:nvPr>
            <p:ph sz="quarter" idx="13"/>
          </p:nvPr>
        </p:nvSpPr>
        <p:spPr>
          <a:xfrm>
            <a:off x="293688" y="1066801"/>
            <a:ext cx="7948611" cy="754053"/>
          </a:xfrm>
        </p:spPr>
        <p:txBody>
          <a:bodyPr>
            <a:normAutofit fontScale="85000" lnSpcReduction="20000"/>
          </a:bodyPr>
          <a:lstStyle/>
          <a:p>
            <a:pPr>
              <a:spcBef>
                <a:spcPts val="300"/>
              </a:spcBef>
              <a:buNone/>
            </a:pPr>
            <a:r>
              <a:rPr lang="en-US" dirty="0" smtClean="0"/>
              <a:t>IRS Designates “Account Coordinator”</a:t>
            </a:r>
          </a:p>
          <a:p>
            <a:pPr lvl="1">
              <a:spcBef>
                <a:spcPts val="300"/>
              </a:spcBef>
            </a:pPr>
            <a:r>
              <a:rPr lang="en-US" dirty="0" smtClean="0"/>
              <a:t>Single Point Of Contact</a:t>
            </a:r>
          </a:p>
        </p:txBody>
      </p:sp>
      <p:sp>
        <p:nvSpPr>
          <p:cNvPr id="4" name="Footer Placeholder 5"/>
          <p:cNvSpPr txBox="1">
            <a:spLocks/>
          </p:cNvSpPr>
          <p:nvPr/>
        </p:nvSpPr>
        <p:spPr bwMode="auto">
          <a:xfrm>
            <a:off x="1873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Compliance</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Assurance Process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4" name="Content Placeholder 2"/>
          <p:cNvSpPr txBox="1">
            <a:spLocks/>
          </p:cNvSpPr>
          <p:nvPr/>
        </p:nvSpPr>
        <p:spPr bwMode="auto">
          <a:xfrm>
            <a:off x="290512" y="2235201"/>
            <a:ext cx="7481887" cy="1461939"/>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Taxpayer Designates Authorized Personnel</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Gathering Information</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Resolve Issues</a:t>
            </a:r>
            <a:endParaRPr kumimoji="0" lang="en-US" sz="18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63538"/>
            <a:ext cx="8532813" cy="612775"/>
          </a:xfrm>
        </p:spPr>
        <p:txBody>
          <a:bodyPr>
            <a:normAutofit fontScale="90000"/>
          </a:bodyPr>
          <a:lstStyle/>
          <a:p>
            <a:r>
              <a:rPr lang="en-US" dirty="0" smtClean="0"/>
              <a:t>CAP </a:t>
            </a:r>
            <a:r>
              <a:rPr lang="en-US" dirty="0" err="1" smtClean="0"/>
              <a:t>MOU</a:t>
            </a:r>
            <a:r>
              <a:rPr lang="en-US" dirty="0" smtClean="0"/>
              <a:t> – Taxpayer Disclosures</a:t>
            </a:r>
            <a:endParaRPr lang="en-US" dirty="0"/>
          </a:p>
        </p:txBody>
      </p:sp>
      <p:sp>
        <p:nvSpPr>
          <p:cNvPr id="3" name="Content Placeholder 2"/>
          <p:cNvSpPr>
            <a:spLocks noGrp="1"/>
          </p:cNvSpPr>
          <p:nvPr>
            <p:ph sz="quarter" idx="13"/>
          </p:nvPr>
        </p:nvSpPr>
        <p:spPr>
          <a:xfrm>
            <a:off x="293688" y="1066801"/>
            <a:ext cx="7948611" cy="1785104"/>
          </a:xfrm>
        </p:spPr>
        <p:txBody>
          <a:bodyPr>
            <a:normAutofit fontScale="77500" lnSpcReduction="20000"/>
          </a:bodyPr>
          <a:lstStyle/>
          <a:p>
            <a:pPr>
              <a:spcBef>
                <a:spcPts val="600"/>
              </a:spcBef>
              <a:spcAft>
                <a:spcPts val="600"/>
              </a:spcAft>
              <a:buNone/>
            </a:pPr>
            <a:r>
              <a:rPr lang="en-US" dirty="0" smtClean="0"/>
              <a:t>“Open, Comprehensive, And Contemporaneous”</a:t>
            </a:r>
          </a:p>
          <a:p>
            <a:pPr>
              <a:spcBef>
                <a:spcPts val="600"/>
              </a:spcBef>
              <a:spcAft>
                <a:spcPts val="600"/>
              </a:spcAft>
              <a:buNone/>
            </a:pPr>
            <a:r>
              <a:rPr lang="en-US" dirty="0" smtClean="0"/>
              <a:t>Completed Business Transactions</a:t>
            </a:r>
          </a:p>
          <a:p>
            <a:pPr>
              <a:spcBef>
                <a:spcPts val="600"/>
              </a:spcBef>
              <a:spcAft>
                <a:spcPts val="600"/>
              </a:spcAft>
              <a:buNone/>
            </a:pPr>
            <a:r>
              <a:rPr lang="en-US" dirty="0" smtClean="0"/>
              <a:t>Proposed Reporting Position</a:t>
            </a:r>
          </a:p>
          <a:p>
            <a:pPr>
              <a:spcBef>
                <a:spcPts val="600"/>
              </a:spcBef>
              <a:spcAft>
                <a:spcPts val="600"/>
              </a:spcAft>
              <a:buNone/>
            </a:pPr>
            <a:r>
              <a:rPr lang="en-US" dirty="0" smtClean="0"/>
              <a:t>Steps That Could Have Material Effect On FIT</a:t>
            </a:r>
          </a:p>
        </p:txBody>
      </p:sp>
      <p:sp>
        <p:nvSpPr>
          <p:cNvPr id="4" name="Footer Placeholder 5"/>
          <p:cNvSpPr txBox="1">
            <a:spLocks/>
          </p:cNvSpPr>
          <p:nvPr/>
        </p:nvSpPr>
        <p:spPr bwMode="auto">
          <a:xfrm>
            <a:off x="1873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Compliance</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Assurance Process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8</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4" name="Content Placeholder 2"/>
          <p:cNvSpPr txBox="1">
            <a:spLocks/>
          </p:cNvSpPr>
          <p:nvPr/>
        </p:nvSpPr>
        <p:spPr bwMode="auto">
          <a:xfrm>
            <a:off x="279400" y="2933701"/>
            <a:ext cx="7481887" cy="1461939"/>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Material Effect</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Required To Reserve For CAP Year</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Anticipate Would Be Required To Reserve In Future</a:t>
            </a:r>
            <a:endParaRPr kumimoji="0" lang="en-US" sz="18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63538"/>
            <a:ext cx="8532813" cy="612775"/>
          </a:xfrm>
        </p:spPr>
        <p:txBody>
          <a:bodyPr>
            <a:normAutofit fontScale="90000"/>
          </a:bodyPr>
          <a:lstStyle/>
          <a:p>
            <a:r>
              <a:rPr lang="en-US" dirty="0" smtClean="0"/>
              <a:t>CAP </a:t>
            </a:r>
            <a:r>
              <a:rPr lang="en-US" dirty="0" err="1" smtClean="0"/>
              <a:t>MOU</a:t>
            </a:r>
            <a:r>
              <a:rPr lang="en-US" dirty="0" smtClean="0"/>
              <a:t> – Materiality Thresholds</a:t>
            </a:r>
            <a:endParaRPr lang="en-US" dirty="0"/>
          </a:p>
        </p:txBody>
      </p:sp>
      <p:sp>
        <p:nvSpPr>
          <p:cNvPr id="3" name="Content Placeholder 2"/>
          <p:cNvSpPr>
            <a:spLocks noGrp="1"/>
          </p:cNvSpPr>
          <p:nvPr>
            <p:ph sz="quarter" idx="13"/>
          </p:nvPr>
        </p:nvSpPr>
        <p:spPr>
          <a:xfrm>
            <a:off x="293688" y="1066801"/>
            <a:ext cx="7948611" cy="823302"/>
          </a:xfrm>
        </p:spPr>
        <p:txBody>
          <a:bodyPr/>
          <a:lstStyle/>
          <a:p>
            <a:pPr>
              <a:spcBef>
                <a:spcPts val="600"/>
              </a:spcBef>
              <a:buNone/>
            </a:pPr>
            <a:r>
              <a:rPr lang="en-US" dirty="0" smtClean="0"/>
              <a:t>Ultimate Decision Of Review With IRS</a:t>
            </a:r>
          </a:p>
          <a:p>
            <a:pPr>
              <a:spcBef>
                <a:spcPts val="600"/>
              </a:spcBef>
              <a:buNone/>
            </a:pPr>
            <a:endParaRPr lang="en-US" dirty="0" smtClean="0"/>
          </a:p>
        </p:txBody>
      </p:sp>
      <p:sp>
        <p:nvSpPr>
          <p:cNvPr id="4" name="Footer Placeholder 5"/>
          <p:cNvSpPr txBox="1">
            <a:spLocks/>
          </p:cNvSpPr>
          <p:nvPr/>
        </p:nvSpPr>
        <p:spPr bwMode="auto">
          <a:xfrm>
            <a:off x="187325" y="6435725"/>
            <a:ext cx="4325938"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76200" algn="l"/>
                <a:tab pos="3886200" algn="r"/>
                <a:tab pos="7772400" algn="r"/>
              </a:tabLst>
              <a:defRPr/>
            </a:pP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Compliance</a:t>
            </a:r>
            <a:r>
              <a:rPr kumimoji="0" lang="en-US" sz="1000" b="0" i="0" u="none" strike="noStrike" kern="1200" cap="none" spc="0" normalizeH="0" noProof="0" dirty="0" smtClean="0">
                <a:ln>
                  <a:noFill/>
                </a:ln>
                <a:solidFill>
                  <a:srgbClr val="808080"/>
                </a:solidFill>
                <a:effectLst/>
                <a:uLnTx/>
                <a:uFillTx/>
                <a:latin typeface="Arial" charset="0"/>
                <a:ea typeface="+mn-ea"/>
                <a:cs typeface="+mn-cs"/>
              </a:rPr>
              <a:t> Assurance Process   5/31/12</a:t>
            </a:r>
            <a:r>
              <a:rPr kumimoji="0" lang="en-US" sz="1000" b="0" i="0" u="none" strike="noStrike" kern="1200" cap="none" spc="0" normalizeH="0" baseline="0" noProof="0" dirty="0" smtClean="0">
                <a:ln>
                  <a:noFill/>
                </a:ln>
                <a:solidFill>
                  <a:srgbClr val="808080"/>
                </a:solidFill>
                <a:effectLst/>
                <a:uLnTx/>
                <a:uFillTx/>
                <a:latin typeface="Arial" charset="0"/>
                <a:ea typeface="+mn-ea"/>
                <a:cs typeface="+mn-cs"/>
              </a:rPr>
              <a:t>	  	</a:t>
            </a:r>
            <a:endParaRPr kumimoji="0" lang="en-US" sz="1000" b="0" i="1" u="none" strike="noStrike" kern="1200" cap="none" spc="0" normalizeH="0" baseline="0" noProof="0" dirty="0" smtClean="0">
              <a:ln>
                <a:noFill/>
              </a:ln>
              <a:solidFill>
                <a:srgbClr val="808080"/>
              </a:solidFill>
              <a:effectLst/>
              <a:uLnTx/>
              <a:uFillTx/>
              <a:latin typeface="Arial" charset="0"/>
              <a:ea typeface="+mn-ea"/>
              <a:cs typeface="+mn-cs"/>
            </a:endParaRPr>
          </a:p>
        </p:txBody>
      </p:sp>
      <p:sp>
        <p:nvSpPr>
          <p:cNvPr id="6" name="Slide Number Placeholder 3"/>
          <p:cNvSpPr txBox="1">
            <a:spLocks/>
          </p:cNvSpPr>
          <p:nvPr/>
        </p:nvSpPr>
        <p:spPr bwMode="auto">
          <a:xfrm>
            <a:off x="5257800" y="6435725"/>
            <a:ext cx="347663" cy="193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F37CBA2-07B2-423C-925F-C4CBB96E3416}" type="slidenum">
              <a:rPr kumimoji="0" lang="en-US" sz="1000" b="0" i="0" u="none" strike="noStrike" kern="1200" cap="none" spc="0" normalizeH="0" baseline="0" noProof="0" smtClean="0">
                <a:ln>
                  <a:noFill/>
                </a:ln>
                <a:solidFill>
                  <a:srgbClr val="808080"/>
                </a:solidFill>
                <a:effectLst/>
                <a:uLnTx/>
                <a:uFillTx/>
                <a:latin typeface="Arial"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9</a:t>
            </a:fld>
            <a:endParaRPr kumimoji="0" lang="en-US" sz="1000" b="0" i="0" u="none" strike="noStrike" kern="1200" cap="none" spc="0" normalizeH="0" baseline="0" noProof="0" dirty="0" smtClean="0">
              <a:ln>
                <a:noFill/>
              </a:ln>
              <a:solidFill>
                <a:srgbClr val="808080"/>
              </a:solidFill>
              <a:effectLst/>
              <a:uLnTx/>
              <a:uFillTx/>
              <a:latin typeface="Arial" pitchFamily="34" charset="0"/>
              <a:ea typeface="+mn-ea"/>
              <a:cs typeface="+mn-cs"/>
            </a:endParaRPr>
          </a:p>
        </p:txBody>
      </p:sp>
      <p:sp>
        <p:nvSpPr>
          <p:cNvPr id="14" name="Content Placeholder 2"/>
          <p:cNvSpPr txBox="1">
            <a:spLocks/>
          </p:cNvSpPr>
          <p:nvPr/>
        </p:nvSpPr>
        <p:spPr bwMode="auto">
          <a:xfrm>
            <a:off x="290513" y="1638301"/>
            <a:ext cx="7481887" cy="3939540"/>
          </a:xfrm>
          <a:prstGeom prst="rect">
            <a:avLst/>
          </a:prstGeom>
          <a:noFill/>
          <a:ln w="9525">
            <a:noFill/>
            <a:miter lim="800000"/>
            <a:headEnd/>
            <a:tailEnd/>
          </a:ln>
        </p:spPr>
        <p:txBody>
          <a:bodyPr vert="horz" wrap="square" lIns="0" tIns="45720" rIns="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300"/>
              </a:spcBef>
              <a:spcAft>
                <a:spcPts val="300"/>
              </a:spcAft>
              <a:buClr>
                <a:schemeClr val="bg1"/>
              </a:buClr>
              <a:buSzPct val="25000"/>
              <a:tabLst/>
              <a:defRPr/>
            </a:pPr>
            <a:r>
              <a:rPr kumimoji="0" lang="en-US" sz="2000" b="1" i="0" u="none" strike="noStrike" kern="0" cap="none" spc="0" normalizeH="0" baseline="0" noProof="0" dirty="0" smtClean="0">
                <a:ln>
                  <a:noFill/>
                </a:ln>
                <a:solidFill>
                  <a:schemeClr val="tx1"/>
                </a:solidFill>
                <a:effectLst/>
                <a:uLnTx/>
                <a:uFillTx/>
                <a:latin typeface="+mn-lt"/>
                <a:ea typeface="+mn-ea"/>
                <a:cs typeface="+mn-cs"/>
              </a:rPr>
              <a:t>Other Transactions Open For Review </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Tax Shelters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Listed Transactions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smtClean="0">
                <a:ln>
                  <a:noFill/>
                </a:ln>
                <a:solidFill>
                  <a:schemeClr val="tx1"/>
                </a:solidFill>
                <a:effectLst/>
                <a:uLnTx/>
                <a:uFillTx/>
                <a:latin typeface="+mn-lt"/>
              </a:rPr>
              <a:t>Transactions</a:t>
            </a:r>
            <a:r>
              <a:rPr kumimoji="0" lang="en-US" sz="1800" b="0" i="0" u="none" strike="noStrike" kern="0" cap="none" spc="0" normalizeH="0" noProof="0" dirty="0" smtClean="0">
                <a:ln>
                  <a:noFill/>
                </a:ln>
                <a:solidFill>
                  <a:schemeClr val="tx1"/>
                </a:solidFill>
                <a:effectLst/>
                <a:uLnTx/>
                <a:uFillTx/>
                <a:latin typeface="+mn-lt"/>
              </a:rPr>
              <a:t> Of Interest</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baseline="0" dirty="0" smtClean="0">
                <a:latin typeface="+mn-lt"/>
              </a:rPr>
              <a:t>Fraudulent</a:t>
            </a:r>
            <a:r>
              <a:rPr lang="en-US" sz="1800" kern="0" dirty="0" smtClean="0">
                <a:latin typeface="+mn-lt"/>
              </a:rPr>
              <a:t> Items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kumimoji="0" lang="en-US" sz="1800" b="0" i="0" u="none" strike="noStrike" kern="0" cap="none" spc="0" normalizeH="0" baseline="0" noProof="0" dirty="0" err="1" smtClean="0">
                <a:ln>
                  <a:noFill/>
                </a:ln>
                <a:solidFill>
                  <a:schemeClr val="tx1"/>
                </a:solidFill>
                <a:effectLst/>
                <a:uLnTx/>
                <a:uFillTx/>
                <a:latin typeface="+mn-lt"/>
              </a:rPr>
              <a:t>LB&amp;I</a:t>
            </a:r>
            <a:r>
              <a:rPr kumimoji="0" lang="en-US" sz="1800" b="0" i="0" u="none" strike="noStrike" kern="0" cap="none" spc="0" normalizeH="0" noProof="0" dirty="0" smtClean="0">
                <a:ln>
                  <a:noFill/>
                </a:ln>
                <a:solidFill>
                  <a:schemeClr val="tx1"/>
                </a:solidFill>
                <a:effectLst/>
                <a:uLnTx/>
                <a:uFillTx/>
                <a:latin typeface="+mn-lt"/>
              </a:rPr>
              <a:t> Compliance Initiatives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baseline="0" dirty="0" smtClean="0">
                <a:latin typeface="+mn-lt"/>
              </a:rPr>
              <a:t>Industry</a:t>
            </a:r>
            <a:r>
              <a:rPr lang="en-US" sz="1800" kern="0" dirty="0" smtClean="0">
                <a:latin typeface="+mn-lt"/>
              </a:rPr>
              <a:t> Director And Operating Division Directives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Coordinated Issues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r>
              <a:rPr lang="en-US" sz="1800" kern="0" dirty="0" smtClean="0">
                <a:latin typeface="+mn-lt"/>
              </a:rPr>
              <a:t>Emerging Issues</a:t>
            </a:r>
          </a:p>
          <a:p>
            <a:pPr marL="342900" marR="0" lvl="1" indent="-173038" algn="l" defTabSz="914400" rtl="0" eaLnBrk="0" fontAlgn="base" latinLnBrk="0" hangingPunct="0">
              <a:lnSpc>
                <a:spcPct val="100000"/>
              </a:lnSpc>
              <a:spcBef>
                <a:spcPts val="300"/>
              </a:spcBef>
              <a:spcAft>
                <a:spcPts val="300"/>
              </a:spcAft>
              <a:buClrTx/>
              <a:buSzTx/>
              <a:buFontTx/>
              <a:buChar char="–"/>
              <a:tabLst/>
              <a:defRPr/>
            </a:pPr>
            <a:endParaRPr kumimoji="0" lang="en-US" sz="1800" b="0" i="0" u="none" strike="noStrike" kern="0" cap="none" spc="0" normalizeH="0" baseline="0" noProof="0" dirty="0" smtClean="0">
              <a:ln>
                <a:noFill/>
              </a:ln>
              <a:solidFill>
                <a:schemeClr val="tx1"/>
              </a:solidFill>
              <a:effectLst/>
              <a:uLnTx/>
              <a:uFillTx/>
              <a:latin typeface="+mn-lt"/>
            </a:endParaRPr>
          </a:p>
          <a:p>
            <a:pPr marL="342900" marR="0" lvl="1" indent="-173038" algn="l" defTabSz="914400" rtl="0" eaLnBrk="0" fontAlgn="base" latinLnBrk="0" hangingPunct="0">
              <a:lnSpc>
                <a:spcPct val="100000"/>
              </a:lnSpc>
              <a:spcBef>
                <a:spcPts val="300"/>
              </a:spcBef>
              <a:spcAft>
                <a:spcPts val="30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3503</Words>
  <Application>Microsoft Office PowerPoint</Application>
  <PresentationFormat>On-screen Show (4:3)</PresentationFormat>
  <Paragraphs>482</Paragraphs>
  <Slides>60</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2" baseType="lpstr">
      <vt:lpstr>Office Theme</vt:lpstr>
      <vt:lpstr>Acrobat Document</vt:lpstr>
      <vt:lpstr>Uncertain Tax Positions – UTP   </vt:lpstr>
      <vt:lpstr>Taxpayers File Initial Schedule UTP</vt:lpstr>
      <vt:lpstr>UTP Filings …How Much Difference Will They Make?</vt:lpstr>
      <vt:lpstr>Schedule UTP Influence on IRS Audits</vt:lpstr>
      <vt:lpstr>Compliance Assurance Process (CAP)</vt:lpstr>
      <vt:lpstr>Expectations And Benefits</vt:lpstr>
      <vt:lpstr>CAP – Memorandum Of Understanding (MOU)</vt:lpstr>
      <vt:lpstr>CAP MOU – Taxpayer Disclosures</vt:lpstr>
      <vt:lpstr>CAP MOU – Materiality Thresholds</vt:lpstr>
      <vt:lpstr>CAP MOU – Finalizing Review</vt:lpstr>
      <vt:lpstr>Pre-Filing Agreements</vt:lpstr>
      <vt:lpstr>Pre-filing Agreements (PFA) Rev. Proc. 2009-14   </vt:lpstr>
      <vt:lpstr>PFA Criteria</vt:lpstr>
      <vt:lpstr>PRIVATE LETTER RULINGS</vt:lpstr>
      <vt:lpstr>Revenue Procedure 2012-1 </vt:lpstr>
      <vt:lpstr>Letter Ruling Overview </vt:lpstr>
      <vt:lpstr>Consequences of Ruling</vt:lpstr>
      <vt:lpstr>International Transfer Pricing     </vt:lpstr>
      <vt:lpstr>International Assigned Elevated Status</vt:lpstr>
      <vt:lpstr>Reorganization of IRS Transfer Pricing </vt:lpstr>
      <vt:lpstr>International at the Case Level</vt:lpstr>
      <vt:lpstr>From Tiering to IPG and From Joint Audit Planning Process to QEP</vt:lpstr>
      <vt:lpstr>Revisions to CIC Process</vt:lpstr>
      <vt:lpstr>Better Feel for Compliance Issues</vt:lpstr>
      <vt:lpstr>Industry Issue Focus</vt:lpstr>
      <vt:lpstr>IIF Tiering Process</vt:lpstr>
      <vt:lpstr>Slide 27</vt:lpstr>
      <vt:lpstr>The IRSAC LB&amp;I Subgroup</vt:lpstr>
      <vt:lpstr>The IRSAC LB&amp;I Subgroup Report</vt:lpstr>
      <vt:lpstr>Knowledge Management Process </vt:lpstr>
      <vt:lpstr>IPG Overview</vt:lpstr>
      <vt:lpstr>IPG Process</vt:lpstr>
      <vt:lpstr>Status/Transition</vt:lpstr>
      <vt:lpstr>Develop Better Working Relationship </vt:lpstr>
      <vt:lpstr>Joint Audit Planning Process </vt:lpstr>
      <vt:lpstr>Quality Examination Process</vt:lpstr>
      <vt:lpstr>Overcome Internal Barriers at the IRS</vt:lpstr>
      <vt:lpstr>Industry Issue Resolution/Coordinated Issues FBA Insurance Tax Program</vt:lpstr>
      <vt:lpstr>Industry Issue Resolution (“IIR”)</vt:lpstr>
      <vt:lpstr>Partial Worthlessness Issue</vt:lpstr>
      <vt:lpstr>Partial Worthlessness Timeline</vt:lpstr>
      <vt:lpstr>Variable Annuity Hedging</vt:lpstr>
      <vt:lpstr>Hedging Timeline</vt:lpstr>
      <vt:lpstr>Coordinated Issues</vt:lpstr>
      <vt:lpstr>Coordinated Issues</vt:lpstr>
      <vt:lpstr>Limited Issue Focused Exam (LIFE)</vt:lpstr>
      <vt:lpstr>LIFE</vt:lpstr>
      <vt:lpstr>TEFRA Partnership Procedures</vt:lpstr>
      <vt:lpstr>Technical Advice Memoranda</vt:lpstr>
      <vt:lpstr>  Revenue Procedure 2012-2</vt:lpstr>
      <vt:lpstr>Overview of TAM</vt:lpstr>
      <vt:lpstr>Early Referral to Appeals</vt:lpstr>
      <vt:lpstr>Early Referral to Appeals</vt:lpstr>
      <vt:lpstr>Fast Track Settlement (FTS) </vt:lpstr>
      <vt:lpstr>Fast Track Settlement</vt:lpstr>
      <vt:lpstr>FTS - Procedures</vt:lpstr>
      <vt:lpstr>Post – Appeals Mediation and Arbitration    </vt:lpstr>
      <vt:lpstr>Post-Appeal Mediation </vt:lpstr>
      <vt:lpstr>Mediation Procedures</vt:lpstr>
      <vt:lpstr>Post-Appeals Arbitration Procedures</vt:lpstr>
    </vt:vector>
  </TitlesOfParts>
  <Company>Northwestern Mutual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Uncertain Tax Positions – UTP   </dc:title>
  <dc:creator>marilyn sandberg</dc:creator>
  <cp:lastModifiedBy>Kate Faenza</cp:lastModifiedBy>
  <cp:revision>24</cp:revision>
  <dcterms:created xsi:type="dcterms:W3CDTF">2012-05-21T19:28:07Z</dcterms:created>
  <dcterms:modified xsi:type="dcterms:W3CDTF">2012-05-23T15:01:52Z</dcterms:modified>
</cp:coreProperties>
</file>